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5" r:id="rId7"/>
    <p:sldId id="266" r:id="rId8"/>
    <p:sldId id="264" r:id="rId9"/>
    <p:sldId id="267" r:id="rId10"/>
    <p:sldId id="263" r:id="rId11"/>
    <p:sldId id="268" r:id="rId12"/>
    <p:sldId id="275" r:id="rId13"/>
    <p:sldId id="273" r:id="rId14"/>
    <p:sldId id="276" r:id="rId15"/>
    <p:sldId id="272" r:id="rId16"/>
    <p:sldId id="274" r:id="rId17"/>
    <p:sldId id="270" r:id="rId18"/>
    <p:sldId id="277" r:id="rId19"/>
    <p:sldId id="262" r:id="rId20"/>
    <p:sldId id="261" r:id="rId21"/>
    <p:sldId id="278" r:id="rId22"/>
    <p:sldId id="279" r:id="rId23"/>
    <p:sldId id="280" r:id="rId24"/>
    <p:sldId id="281" r:id="rId25"/>
    <p:sldId id="269" r:id="rId26"/>
    <p:sldId id="282" r:id="rId27"/>
    <p:sldId id="284" r:id="rId28"/>
    <p:sldId id="283" r:id="rId29"/>
    <p:sldId id="285" r:id="rId30"/>
    <p:sldId id="286" r:id="rId31"/>
    <p:sldId id="288" r:id="rId32"/>
    <p:sldId id="289" r:id="rId33"/>
    <p:sldId id="290" r:id="rId34"/>
    <p:sldId id="291" r:id="rId35"/>
    <p:sldId id="292" r:id="rId36"/>
    <p:sldId id="293" r:id="rId37"/>
    <p:sldId id="294" r:id="rId38"/>
    <p:sldId id="295" r:id="rId39"/>
    <p:sldId id="296" r:id="rId40"/>
    <p:sldId id="297" r:id="rId41"/>
    <p:sldId id="298" r:id="rId42"/>
    <p:sldId id="287" r:id="rId43"/>
    <p:sldId id="299" r:id="rId44"/>
    <p:sldId id="300" r:id="rId45"/>
    <p:sldId id="301" r:id="rId46"/>
    <p:sldId id="302" r:id="rId47"/>
    <p:sldId id="271" r:id="rId48"/>
    <p:sldId id="303" r:id="rId49"/>
    <p:sldId id="304" r:id="rId5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1" d="100"/>
          <a:sy n="51" d="100"/>
        </p:scale>
        <p:origin x="-1440" y="-5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5454C44-A034-46B0-89FE-3E61D1B1B81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9C351912-68E9-425C-B4D4-BC92722F27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10A3A19B-4814-4E9C-A6F8-E00B9E769941}"/>
              </a:ext>
            </a:extLst>
          </p:cNvPr>
          <p:cNvSpPr>
            <a:spLocks noGrp="1"/>
          </p:cNvSpPr>
          <p:nvPr>
            <p:ph type="dt" sz="half" idx="10"/>
          </p:nvPr>
        </p:nvSpPr>
        <p:spPr/>
        <p:txBody>
          <a:bodyPr/>
          <a:lstStyle/>
          <a:p>
            <a:fld id="{9434CC23-C780-4E7F-9C95-81819E466E9C}" type="datetimeFigureOut">
              <a:rPr lang="ru-RU" smtClean="0"/>
              <a:t>16.08.2021</a:t>
            </a:fld>
            <a:endParaRPr lang="ru-RU"/>
          </a:p>
        </p:txBody>
      </p:sp>
      <p:sp>
        <p:nvSpPr>
          <p:cNvPr id="5" name="Нижний колонтитул 4">
            <a:extLst>
              <a:ext uri="{FF2B5EF4-FFF2-40B4-BE49-F238E27FC236}">
                <a16:creationId xmlns:a16="http://schemas.microsoft.com/office/drawing/2014/main" xmlns="" id="{C06C4C9D-C869-404E-80D5-470F6FD7780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D07F42B1-42B4-4D53-8A84-265AE722ECFF}"/>
              </a:ext>
            </a:extLst>
          </p:cNvPr>
          <p:cNvSpPr>
            <a:spLocks noGrp="1"/>
          </p:cNvSpPr>
          <p:nvPr>
            <p:ph type="sldNum" sz="quarter" idx="12"/>
          </p:nvPr>
        </p:nvSpPr>
        <p:spPr/>
        <p:txBody>
          <a:bodyPr/>
          <a:lstStyle/>
          <a:p>
            <a:fld id="{B65F5EC1-422D-4CC7-86A3-6051147332BC}" type="slidenum">
              <a:rPr lang="ru-RU" smtClean="0"/>
              <a:t>‹#›</a:t>
            </a:fld>
            <a:endParaRPr lang="ru-RU"/>
          </a:p>
        </p:txBody>
      </p:sp>
    </p:spTree>
    <p:extLst>
      <p:ext uri="{BB962C8B-B14F-4D97-AF65-F5344CB8AC3E}">
        <p14:creationId xmlns:p14="http://schemas.microsoft.com/office/powerpoint/2010/main" val="23061550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E932241-8DD6-44FA-9E69-6F491AF25C3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E680F189-DE7B-4967-BA8B-12C72D110A6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1B4693DC-822F-463B-9498-64BF3C880538}"/>
              </a:ext>
            </a:extLst>
          </p:cNvPr>
          <p:cNvSpPr>
            <a:spLocks noGrp="1"/>
          </p:cNvSpPr>
          <p:nvPr>
            <p:ph type="dt" sz="half" idx="10"/>
          </p:nvPr>
        </p:nvSpPr>
        <p:spPr/>
        <p:txBody>
          <a:bodyPr/>
          <a:lstStyle/>
          <a:p>
            <a:fld id="{9434CC23-C780-4E7F-9C95-81819E466E9C}" type="datetimeFigureOut">
              <a:rPr lang="ru-RU" smtClean="0"/>
              <a:t>16.08.2021</a:t>
            </a:fld>
            <a:endParaRPr lang="ru-RU"/>
          </a:p>
        </p:txBody>
      </p:sp>
      <p:sp>
        <p:nvSpPr>
          <p:cNvPr id="5" name="Нижний колонтитул 4">
            <a:extLst>
              <a:ext uri="{FF2B5EF4-FFF2-40B4-BE49-F238E27FC236}">
                <a16:creationId xmlns:a16="http://schemas.microsoft.com/office/drawing/2014/main" xmlns="" id="{08A24152-0AC0-4A4D-BCB9-66CB191C5DE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73B8DD8C-5D9D-4B2A-A60F-9B21D07321F5}"/>
              </a:ext>
            </a:extLst>
          </p:cNvPr>
          <p:cNvSpPr>
            <a:spLocks noGrp="1"/>
          </p:cNvSpPr>
          <p:nvPr>
            <p:ph type="sldNum" sz="quarter" idx="12"/>
          </p:nvPr>
        </p:nvSpPr>
        <p:spPr/>
        <p:txBody>
          <a:bodyPr/>
          <a:lstStyle/>
          <a:p>
            <a:fld id="{B65F5EC1-422D-4CC7-86A3-6051147332BC}" type="slidenum">
              <a:rPr lang="ru-RU" smtClean="0"/>
              <a:t>‹#›</a:t>
            </a:fld>
            <a:endParaRPr lang="ru-RU"/>
          </a:p>
        </p:txBody>
      </p:sp>
    </p:spTree>
    <p:extLst>
      <p:ext uri="{BB962C8B-B14F-4D97-AF65-F5344CB8AC3E}">
        <p14:creationId xmlns:p14="http://schemas.microsoft.com/office/powerpoint/2010/main" val="22854859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334C3250-E154-4335-BFB3-E8B14C6CB69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9B1260B3-990E-4944-ACE2-D663ADCE4C4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1141A0D7-FB06-4E22-BBB4-66C12F63B95A}"/>
              </a:ext>
            </a:extLst>
          </p:cNvPr>
          <p:cNvSpPr>
            <a:spLocks noGrp="1"/>
          </p:cNvSpPr>
          <p:nvPr>
            <p:ph type="dt" sz="half" idx="10"/>
          </p:nvPr>
        </p:nvSpPr>
        <p:spPr/>
        <p:txBody>
          <a:bodyPr/>
          <a:lstStyle/>
          <a:p>
            <a:fld id="{9434CC23-C780-4E7F-9C95-81819E466E9C}" type="datetimeFigureOut">
              <a:rPr lang="ru-RU" smtClean="0"/>
              <a:t>16.08.2021</a:t>
            </a:fld>
            <a:endParaRPr lang="ru-RU"/>
          </a:p>
        </p:txBody>
      </p:sp>
      <p:sp>
        <p:nvSpPr>
          <p:cNvPr id="5" name="Нижний колонтитул 4">
            <a:extLst>
              <a:ext uri="{FF2B5EF4-FFF2-40B4-BE49-F238E27FC236}">
                <a16:creationId xmlns:a16="http://schemas.microsoft.com/office/drawing/2014/main" xmlns="" id="{0AB19931-E4CB-4D77-A1A7-1E4CD6B16CF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D063A0C4-7170-4CED-B5D9-2AAEC7A7DAC9}"/>
              </a:ext>
            </a:extLst>
          </p:cNvPr>
          <p:cNvSpPr>
            <a:spLocks noGrp="1"/>
          </p:cNvSpPr>
          <p:nvPr>
            <p:ph type="sldNum" sz="quarter" idx="12"/>
          </p:nvPr>
        </p:nvSpPr>
        <p:spPr/>
        <p:txBody>
          <a:bodyPr/>
          <a:lstStyle/>
          <a:p>
            <a:fld id="{B65F5EC1-422D-4CC7-86A3-6051147332BC}" type="slidenum">
              <a:rPr lang="ru-RU" smtClean="0"/>
              <a:t>‹#›</a:t>
            </a:fld>
            <a:endParaRPr lang="ru-RU"/>
          </a:p>
        </p:txBody>
      </p:sp>
    </p:spTree>
    <p:extLst>
      <p:ext uri="{BB962C8B-B14F-4D97-AF65-F5344CB8AC3E}">
        <p14:creationId xmlns:p14="http://schemas.microsoft.com/office/powerpoint/2010/main" val="19281926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C20B3B0-18F2-466B-8A5B-0E928F253CF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290A62CD-73FE-483D-8FFB-9B37DB3DE9A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7C9F998E-3BC8-4907-8CDE-318F28D4D293}"/>
              </a:ext>
            </a:extLst>
          </p:cNvPr>
          <p:cNvSpPr>
            <a:spLocks noGrp="1"/>
          </p:cNvSpPr>
          <p:nvPr>
            <p:ph type="dt" sz="half" idx="10"/>
          </p:nvPr>
        </p:nvSpPr>
        <p:spPr/>
        <p:txBody>
          <a:bodyPr/>
          <a:lstStyle/>
          <a:p>
            <a:fld id="{9434CC23-C780-4E7F-9C95-81819E466E9C}" type="datetimeFigureOut">
              <a:rPr lang="ru-RU" smtClean="0"/>
              <a:t>16.08.2021</a:t>
            </a:fld>
            <a:endParaRPr lang="ru-RU"/>
          </a:p>
        </p:txBody>
      </p:sp>
      <p:sp>
        <p:nvSpPr>
          <p:cNvPr id="5" name="Нижний колонтитул 4">
            <a:extLst>
              <a:ext uri="{FF2B5EF4-FFF2-40B4-BE49-F238E27FC236}">
                <a16:creationId xmlns:a16="http://schemas.microsoft.com/office/drawing/2014/main" xmlns="" id="{D38F920B-8CE6-4E1F-86EB-2C0A54B70BF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63472A04-CE5E-42BE-ACE5-ACE4F9769CD7}"/>
              </a:ext>
            </a:extLst>
          </p:cNvPr>
          <p:cNvSpPr>
            <a:spLocks noGrp="1"/>
          </p:cNvSpPr>
          <p:nvPr>
            <p:ph type="sldNum" sz="quarter" idx="12"/>
          </p:nvPr>
        </p:nvSpPr>
        <p:spPr/>
        <p:txBody>
          <a:bodyPr/>
          <a:lstStyle/>
          <a:p>
            <a:fld id="{B65F5EC1-422D-4CC7-86A3-6051147332BC}" type="slidenum">
              <a:rPr lang="ru-RU" smtClean="0"/>
              <a:t>‹#›</a:t>
            </a:fld>
            <a:endParaRPr lang="ru-RU"/>
          </a:p>
        </p:txBody>
      </p:sp>
    </p:spTree>
    <p:extLst>
      <p:ext uri="{BB962C8B-B14F-4D97-AF65-F5344CB8AC3E}">
        <p14:creationId xmlns:p14="http://schemas.microsoft.com/office/powerpoint/2010/main" val="1534453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2825896-001D-4818-B9E5-822EC7F2C83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CA42D5F9-E80D-4490-A382-88759C4597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CFDB9C23-2033-4CEC-822A-A2D5781A970B}"/>
              </a:ext>
            </a:extLst>
          </p:cNvPr>
          <p:cNvSpPr>
            <a:spLocks noGrp="1"/>
          </p:cNvSpPr>
          <p:nvPr>
            <p:ph type="dt" sz="half" idx="10"/>
          </p:nvPr>
        </p:nvSpPr>
        <p:spPr/>
        <p:txBody>
          <a:bodyPr/>
          <a:lstStyle/>
          <a:p>
            <a:fld id="{9434CC23-C780-4E7F-9C95-81819E466E9C}" type="datetimeFigureOut">
              <a:rPr lang="ru-RU" smtClean="0"/>
              <a:t>16.08.2021</a:t>
            </a:fld>
            <a:endParaRPr lang="ru-RU"/>
          </a:p>
        </p:txBody>
      </p:sp>
      <p:sp>
        <p:nvSpPr>
          <p:cNvPr id="5" name="Нижний колонтитул 4">
            <a:extLst>
              <a:ext uri="{FF2B5EF4-FFF2-40B4-BE49-F238E27FC236}">
                <a16:creationId xmlns:a16="http://schemas.microsoft.com/office/drawing/2014/main" xmlns="" id="{9CE687AD-275C-439D-9246-609B31E1AE6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25FFDE9D-8794-41CD-B079-2597399639BB}"/>
              </a:ext>
            </a:extLst>
          </p:cNvPr>
          <p:cNvSpPr>
            <a:spLocks noGrp="1"/>
          </p:cNvSpPr>
          <p:nvPr>
            <p:ph type="sldNum" sz="quarter" idx="12"/>
          </p:nvPr>
        </p:nvSpPr>
        <p:spPr/>
        <p:txBody>
          <a:bodyPr/>
          <a:lstStyle/>
          <a:p>
            <a:fld id="{B65F5EC1-422D-4CC7-86A3-6051147332BC}" type="slidenum">
              <a:rPr lang="ru-RU" smtClean="0"/>
              <a:t>‹#›</a:t>
            </a:fld>
            <a:endParaRPr lang="ru-RU"/>
          </a:p>
        </p:txBody>
      </p:sp>
    </p:spTree>
    <p:extLst>
      <p:ext uri="{BB962C8B-B14F-4D97-AF65-F5344CB8AC3E}">
        <p14:creationId xmlns:p14="http://schemas.microsoft.com/office/powerpoint/2010/main" val="13753701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C412B10-469F-47D1-8122-4173BBB6C49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CB45ED8E-D457-4C77-A340-23D29F087D5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50E4368F-359C-4975-A601-5CE026E0DC4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13E9F71D-403E-49A2-AD23-B3778974F4B0}"/>
              </a:ext>
            </a:extLst>
          </p:cNvPr>
          <p:cNvSpPr>
            <a:spLocks noGrp="1"/>
          </p:cNvSpPr>
          <p:nvPr>
            <p:ph type="dt" sz="half" idx="10"/>
          </p:nvPr>
        </p:nvSpPr>
        <p:spPr/>
        <p:txBody>
          <a:bodyPr/>
          <a:lstStyle/>
          <a:p>
            <a:fld id="{9434CC23-C780-4E7F-9C95-81819E466E9C}" type="datetimeFigureOut">
              <a:rPr lang="ru-RU" smtClean="0"/>
              <a:t>16.08.2021</a:t>
            </a:fld>
            <a:endParaRPr lang="ru-RU"/>
          </a:p>
        </p:txBody>
      </p:sp>
      <p:sp>
        <p:nvSpPr>
          <p:cNvPr id="6" name="Нижний колонтитул 5">
            <a:extLst>
              <a:ext uri="{FF2B5EF4-FFF2-40B4-BE49-F238E27FC236}">
                <a16:creationId xmlns:a16="http://schemas.microsoft.com/office/drawing/2014/main" xmlns="" id="{1E1866F5-5124-4347-B5DA-021F7A49EE7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672FFD84-ADFB-4881-B550-4E74E4593DE2}"/>
              </a:ext>
            </a:extLst>
          </p:cNvPr>
          <p:cNvSpPr>
            <a:spLocks noGrp="1"/>
          </p:cNvSpPr>
          <p:nvPr>
            <p:ph type="sldNum" sz="quarter" idx="12"/>
          </p:nvPr>
        </p:nvSpPr>
        <p:spPr/>
        <p:txBody>
          <a:bodyPr/>
          <a:lstStyle/>
          <a:p>
            <a:fld id="{B65F5EC1-422D-4CC7-86A3-6051147332BC}" type="slidenum">
              <a:rPr lang="ru-RU" smtClean="0"/>
              <a:t>‹#›</a:t>
            </a:fld>
            <a:endParaRPr lang="ru-RU"/>
          </a:p>
        </p:txBody>
      </p:sp>
    </p:spTree>
    <p:extLst>
      <p:ext uri="{BB962C8B-B14F-4D97-AF65-F5344CB8AC3E}">
        <p14:creationId xmlns:p14="http://schemas.microsoft.com/office/powerpoint/2010/main" val="37108273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21DBC71-83E7-4F68-8421-182AA761C2A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51316CC2-1A5F-469B-AC0E-72B5D240F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9B4A20B8-CCC4-4E51-8962-72E775BFCF7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3D15809E-4ADF-4DBA-AFB1-5D68A045A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728488A6-47E0-4AED-AF6E-7507E03F719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97CF27A3-315B-45F0-B6C9-3AD69FB8289F}"/>
              </a:ext>
            </a:extLst>
          </p:cNvPr>
          <p:cNvSpPr>
            <a:spLocks noGrp="1"/>
          </p:cNvSpPr>
          <p:nvPr>
            <p:ph type="dt" sz="half" idx="10"/>
          </p:nvPr>
        </p:nvSpPr>
        <p:spPr/>
        <p:txBody>
          <a:bodyPr/>
          <a:lstStyle/>
          <a:p>
            <a:fld id="{9434CC23-C780-4E7F-9C95-81819E466E9C}" type="datetimeFigureOut">
              <a:rPr lang="ru-RU" smtClean="0"/>
              <a:t>16.08.2021</a:t>
            </a:fld>
            <a:endParaRPr lang="ru-RU"/>
          </a:p>
        </p:txBody>
      </p:sp>
      <p:sp>
        <p:nvSpPr>
          <p:cNvPr id="8" name="Нижний колонтитул 7">
            <a:extLst>
              <a:ext uri="{FF2B5EF4-FFF2-40B4-BE49-F238E27FC236}">
                <a16:creationId xmlns:a16="http://schemas.microsoft.com/office/drawing/2014/main" xmlns="" id="{13254550-0428-435D-8483-4C8BD7E17A8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453760DF-3FCF-4958-AF1D-02430100D9CF}"/>
              </a:ext>
            </a:extLst>
          </p:cNvPr>
          <p:cNvSpPr>
            <a:spLocks noGrp="1"/>
          </p:cNvSpPr>
          <p:nvPr>
            <p:ph type="sldNum" sz="quarter" idx="12"/>
          </p:nvPr>
        </p:nvSpPr>
        <p:spPr/>
        <p:txBody>
          <a:bodyPr/>
          <a:lstStyle/>
          <a:p>
            <a:fld id="{B65F5EC1-422D-4CC7-86A3-6051147332BC}" type="slidenum">
              <a:rPr lang="ru-RU" smtClean="0"/>
              <a:t>‹#›</a:t>
            </a:fld>
            <a:endParaRPr lang="ru-RU"/>
          </a:p>
        </p:txBody>
      </p:sp>
    </p:spTree>
    <p:extLst>
      <p:ext uri="{BB962C8B-B14F-4D97-AF65-F5344CB8AC3E}">
        <p14:creationId xmlns:p14="http://schemas.microsoft.com/office/powerpoint/2010/main" val="39417717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1C12396-7F90-4B25-B319-BD28143996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A44F7F98-47F2-43AE-9B4C-7908456C8FC4}"/>
              </a:ext>
            </a:extLst>
          </p:cNvPr>
          <p:cNvSpPr>
            <a:spLocks noGrp="1"/>
          </p:cNvSpPr>
          <p:nvPr>
            <p:ph type="dt" sz="half" idx="10"/>
          </p:nvPr>
        </p:nvSpPr>
        <p:spPr/>
        <p:txBody>
          <a:bodyPr/>
          <a:lstStyle/>
          <a:p>
            <a:fld id="{9434CC23-C780-4E7F-9C95-81819E466E9C}" type="datetimeFigureOut">
              <a:rPr lang="ru-RU" smtClean="0"/>
              <a:t>16.08.2021</a:t>
            </a:fld>
            <a:endParaRPr lang="ru-RU"/>
          </a:p>
        </p:txBody>
      </p:sp>
      <p:sp>
        <p:nvSpPr>
          <p:cNvPr id="4" name="Нижний колонтитул 3">
            <a:extLst>
              <a:ext uri="{FF2B5EF4-FFF2-40B4-BE49-F238E27FC236}">
                <a16:creationId xmlns:a16="http://schemas.microsoft.com/office/drawing/2014/main" xmlns="" id="{17AAD097-8CA2-4209-BAC0-51D758DD571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E4C9D484-F829-463F-9FDB-15F7864EF205}"/>
              </a:ext>
            </a:extLst>
          </p:cNvPr>
          <p:cNvSpPr>
            <a:spLocks noGrp="1"/>
          </p:cNvSpPr>
          <p:nvPr>
            <p:ph type="sldNum" sz="quarter" idx="12"/>
          </p:nvPr>
        </p:nvSpPr>
        <p:spPr/>
        <p:txBody>
          <a:bodyPr/>
          <a:lstStyle/>
          <a:p>
            <a:fld id="{B65F5EC1-422D-4CC7-86A3-6051147332BC}" type="slidenum">
              <a:rPr lang="ru-RU" smtClean="0"/>
              <a:t>‹#›</a:t>
            </a:fld>
            <a:endParaRPr lang="ru-RU"/>
          </a:p>
        </p:txBody>
      </p:sp>
    </p:spTree>
    <p:extLst>
      <p:ext uri="{BB962C8B-B14F-4D97-AF65-F5344CB8AC3E}">
        <p14:creationId xmlns:p14="http://schemas.microsoft.com/office/powerpoint/2010/main" val="5239967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4DC67974-0157-4D20-86B3-140A92052EC8}"/>
              </a:ext>
            </a:extLst>
          </p:cNvPr>
          <p:cNvSpPr>
            <a:spLocks noGrp="1"/>
          </p:cNvSpPr>
          <p:nvPr>
            <p:ph type="dt" sz="half" idx="10"/>
          </p:nvPr>
        </p:nvSpPr>
        <p:spPr/>
        <p:txBody>
          <a:bodyPr/>
          <a:lstStyle/>
          <a:p>
            <a:fld id="{9434CC23-C780-4E7F-9C95-81819E466E9C}" type="datetimeFigureOut">
              <a:rPr lang="ru-RU" smtClean="0"/>
              <a:t>16.08.2021</a:t>
            </a:fld>
            <a:endParaRPr lang="ru-RU"/>
          </a:p>
        </p:txBody>
      </p:sp>
      <p:sp>
        <p:nvSpPr>
          <p:cNvPr id="3" name="Нижний колонтитул 2">
            <a:extLst>
              <a:ext uri="{FF2B5EF4-FFF2-40B4-BE49-F238E27FC236}">
                <a16:creationId xmlns:a16="http://schemas.microsoft.com/office/drawing/2014/main" xmlns="" id="{39B61F87-83F8-4B6C-A254-374DCE0C47D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77E612C8-FEDD-48AE-BFF5-0F14CC275A21}"/>
              </a:ext>
            </a:extLst>
          </p:cNvPr>
          <p:cNvSpPr>
            <a:spLocks noGrp="1"/>
          </p:cNvSpPr>
          <p:nvPr>
            <p:ph type="sldNum" sz="quarter" idx="12"/>
          </p:nvPr>
        </p:nvSpPr>
        <p:spPr/>
        <p:txBody>
          <a:bodyPr/>
          <a:lstStyle/>
          <a:p>
            <a:fld id="{B65F5EC1-422D-4CC7-86A3-6051147332BC}" type="slidenum">
              <a:rPr lang="ru-RU" smtClean="0"/>
              <a:t>‹#›</a:t>
            </a:fld>
            <a:endParaRPr lang="ru-RU"/>
          </a:p>
        </p:txBody>
      </p:sp>
    </p:spTree>
    <p:extLst>
      <p:ext uri="{BB962C8B-B14F-4D97-AF65-F5344CB8AC3E}">
        <p14:creationId xmlns:p14="http://schemas.microsoft.com/office/powerpoint/2010/main" val="26656432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CA67EB8-575F-4737-A68B-8B945E4CC7D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F06B21FE-8B64-46FD-A5F8-E812A6C91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7F8E1A1F-7B8B-4641-BF97-8488C91C6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E6CC0FBA-9DD2-4667-9A7C-9EC741657A1B}"/>
              </a:ext>
            </a:extLst>
          </p:cNvPr>
          <p:cNvSpPr>
            <a:spLocks noGrp="1"/>
          </p:cNvSpPr>
          <p:nvPr>
            <p:ph type="dt" sz="half" idx="10"/>
          </p:nvPr>
        </p:nvSpPr>
        <p:spPr/>
        <p:txBody>
          <a:bodyPr/>
          <a:lstStyle/>
          <a:p>
            <a:fld id="{9434CC23-C780-4E7F-9C95-81819E466E9C}" type="datetimeFigureOut">
              <a:rPr lang="ru-RU" smtClean="0"/>
              <a:t>16.08.2021</a:t>
            </a:fld>
            <a:endParaRPr lang="ru-RU"/>
          </a:p>
        </p:txBody>
      </p:sp>
      <p:sp>
        <p:nvSpPr>
          <p:cNvPr id="6" name="Нижний колонтитул 5">
            <a:extLst>
              <a:ext uri="{FF2B5EF4-FFF2-40B4-BE49-F238E27FC236}">
                <a16:creationId xmlns:a16="http://schemas.microsoft.com/office/drawing/2014/main" xmlns="" id="{1E308FD3-42BF-4E75-8EC1-E06092615BC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ED6F93DD-2810-4D01-A802-ADD0484334AD}"/>
              </a:ext>
            </a:extLst>
          </p:cNvPr>
          <p:cNvSpPr>
            <a:spLocks noGrp="1"/>
          </p:cNvSpPr>
          <p:nvPr>
            <p:ph type="sldNum" sz="quarter" idx="12"/>
          </p:nvPr>
        </p:nvSpPr>
        <p:spPr/>
        <p:txBody>
          <a:bodyPr/>
          <a:lstStyle/>
          <a:p>
            <a:fld id="{B65F5EC1-422D-4CC7-86A3-6051147332BC}" type="slidenum">
              <a:rPr lang="ru-RU" smtClean="0"/>
              <a:t>‹#›</a:t>
            </a:fld>
            <a:endParaRPr lang="ru-RU"/>
          </a:p>
        </p:txBody>
      </p:sp>
    </p:spTree>
    <p:extLst>
      <p:ext uri="{BB962C8B-B14F-4D97-AF65-F5344CB8AC3E}">
        <p14:creationId xmlns:p14="http://schemas.microsoft.com/office/powerpoint/2010/main" val="35100812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A287E7D-848A-4D1E-A351-4B8AA36CF24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DC347A76-A7D9-41C1-BDF4-F34FF09BD7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4ED19904-C855-4A51-A4DB-350F0DCF2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DD002952-63CA-471C-BB6E-D3A76C9ABC88}"/>
              </a:ext>
            </a:extLst>
          </p:cNvPr>
          <p:cNvSpPr>
            <a:spLocks noGrp="1"/>
          </p:cNvSpPr>
          <p:nvPr>
            <p:ph type="dt" sz="half" idx="10"/>
          </p:nvPr>
        </p:nvSpPr>
        <p:spPr/>
        <p:txBody>
          <a:bodyPr/>
          <a:lstStyle/>
          <a:p>
            <a:fld id="{9434CC23-C780-4E7F-9C95-81819E466E9C}" type="datetimeFigureOut">
              <a:rPr lang="ru-RU" smtClean="0"/>
              <a:t>16.08.2021</a:t>
            </a:fld>
            <a:endParaRPr lang="ru-RU"/>
          </a:p>
        </p:txBody>
      </p:sp>
      <p:sp>
        <p:nvSpPr>
          <p:cNvPr id="6" name="Нижний колонтитул 5">
            <a:extLst>
              <a:ext uri="{FF2B5EF4-FFF2-40B4-BE49-F238E27FC236}">
                <a16:creationId xmlns:a16="http://schemas.microsoft.com/office/drawing/2014/main" xmlns="" id="{B6C77E87-D8F5-4296-B5F0-32621DCEBD1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A2DEB634-372A-4184-A291-9B5EA52D9EFF}"/>
              </a:ext>
            </a:extLst>
          </p:cNvPr>
          <p:cNvSpPr>
            <a:spLocks noGrp="1"/>
          </p:cNvSpPr>
          <p:nvPr>
            <p:ph type="sldNum" sz="quarter" idx="12"/>
          </p:nvPr>
        </p:nvSpPr>
        <p:spPr/>
        <p:txBody>
          <a:bodyPr/>
          <a:lstStyle/>
          <a:p>
            <a:fld id="{B65F5EC1-422D-4CC7-86A3-6051147332BC}" type="slidenum">
              <a:rPr lang="ru-RU" smtClean="0"/>
              <a:t>‹#›</a:t>
            </a:fld>
            <a:endParaRPr lang="ru-RU"/>
          </a:p>
        </p:txBody>
      </p:sp>
    </p:spTree>
    <p:extLst>
      <p:ext uri="{BB962C8B-B14F-4D97-AF65-F5344CB8AC3E}">
        <p14:creationId xmlns:p14="http://schemas.microsoft.com/office/powerpoint/2010/main" val="33327872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FEE4B62-DF94-4853-BED1-B626FA8533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43060142-635A-46D7-9846-D58ECA855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76162A4-C721-477E-AC01-AF0A79B273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4CC23-C780-4E7F-9C95-81819E466E9C}" type="datetimeFigureOut">
              <a:rPr lang="ru-RU" smtClean="0"/>
              <a:t>16.08.2021</a:t>
            </a:fld>
            <a:endParaRPr lang="ru-RU"/>
          </a:p>
        </p:txBody>
      </p:sp>
      <p:sp>
        <p:nvSpPr>
          <p:cNvPr id="5" name="Нижний колонтитул 4">
            <a:extLst>
              <a:ext uri="{FF2B5EF4-FFF2-40B4-BE49-F238E27FC236}">
                <a16:creationId xmlns:a16="http://schemas.microsoft.com/office/drawing/2014/main" xmlns="" id="{9DF24CA7-AD3B-4231-8CE5-3392B72081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AA49DC80-FAE0-4F6D-8FA6-2B9FCBA37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F5EC1-422D-4CC7-86A3-6051147332BC}" type="slidenum">
              <a:rPr lang="ru-RU" smtClean="0"/>
              <a:t>‹#›</a:t>
            </a:fld>
            <a:endParaRPr lang="ru-RU"/>
          </a:p>
        </p:txBody>
      </p:sp>
    </p:spTree>
    <p:extLst>
      <p:ext uri="{BB962C8B-B14F-4D97-AF65-F5344CB8AC3E}">
        <p14:creationId xmlns:p14="http://schemas.microsoft.com/office/powerpoint/2010/main" val="3999265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ru.calameo.com/read/0054196357dc6861a832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jpeg"/><Relationship Id="rId2" Type="http://schemas.openxmlformats.org/officeDocument/2006/relationships/image" Target="../media/image39.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5.jpe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10" Type="http://schemas.microsoft.com/office/2007/relationships/hdphoto" Target="../media/hdphoto4.wdp"/><Relationship Id="rId4" Type="http://schemas.microsoft.com/office/2007/relationships/hdphoto" Target="../media/hdphoto3.wdp"/><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jpeg"/><Relationship Id="rId1" Type="http://schemas.openxmlformats.org/officeDocument/2006/relationships/slideLayout" Target="../slideLayouts/slideLayout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minregion.gov.ua/wp-content/uploads/2018/06/V223_InBul.pdf%20181%20181"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665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38183" y="352492"/>
            <a:ext cx="9694301" cy="2677656"/>
          </a:xfrm>
          <a:prstGeom prst="rect">
            <a:avLst/>
          </a:prstGeom>
        </p:spPr>
        <p:txBody>
          <a:bodyPr wrap="square">
            <a:spAutoFit/>
          </a:bodyPr>
          <a:lstStyle/>
          <a:p>
            <a:pPr algn="just"/>
            <a:r>
              <a:rPr lang="uk-UA" sz="2400" b="1" dirty="0">
                <a:solidFill>
                  <a:schemeClr val="bg1"/>
                </a:solidFill>
                <a:ea typeface="Times New Roman" panose="02020603050405020304" pitchFamily="18" charset="0"/>
              </a:rPr>
              <a:t>Упровадження в практику роботи шкільної бібліотеки ІКТ забезпечує оптимізацію її роботи, у тому числі автоматизацію значної кількості рутинних процесів, що потребують значних витрат часу, а також змінює імідж бібліотеки та сприяє інтеграції бібліотечно-інформаційної діяльності в основне русло інформаційно-освітнього простору.  ІКТ відкривають  нові можливості для надання сучасних послуг з використання різноманітних інформаційних ресурсів</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333" y="3429000"/>
            <a:ext cx="4629665" cy="27806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1042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1000" fill="hold"/>
                                        <p:tgtEl>
                                          <p:spTgt spid="7172"/>
                                        </p:tgtEl>
                                        <p:attrNameLst>
                                          <p:attrName>ppt_w</p:attrName>
                                        </p:attrNameLst>
                                      </p:cBhvr>
                                      <p:tavLst>
                                        <p:tav tm="0">
                                          <p:val>
                                            <p:fltVal val="0"/>
                                          </p:val>
                                        </p:tav>
                                        <p:tav tm="100000">
                                          <p:val>
                                            <p:strVal val="#ppt_w"/>
                                          </p:val>
                                        </p:tav>
                                      </p:tavLst>
                                    </p:anim>
                                    <p:anim calcmode="lin" valueType="num">
                                      <p:cBhvr>
                                        <p:cTn id="8" dur="1000" fill="hold"/>
                                        <p:tgtEl>
                                          <p:spTgt spid="7172"/>
                                        </p:tgtEl>
                                        <p:attrNameLst>
                                          <p:attrName>ppt_h</p:attrName>
                                        </p:attrNameLst>
                                      </p:cBhvr>
                                      <p:tavLst>
                                        <p:tav tm="0">
                                          <p:val>
                                            <p:fltVal val="0"/>
                                          </p:val>
                                        </p:tav>
                                        <p:tav tm="100000">
                                          <p:val>
                                            <p:strVal val="#ppt_h"/>
                                          </p:val>
                                        </p:tav>
                                      </p:tavLst>
                                    </p:anim>
                                    <p:animEffect transition="in" filter="fade">
                                      <p:cBhvr>
                                        <p:cTn id="9" dur="1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260389" y="352492"/>
            <a:ext cx="10172095" cy="2677656"/>
          </a:xfrm>
          <a:prstGeom prst="rect">
            <a:avLst/>
          </a:prstGeom>
        </p:spPr>
        <p:txBody>
          <a:bodyPr wrap="square">
            <a:spAutoFit/>
          </a:bodyPr>
          <a:lstStyle/>
          <a:p>
            <a:pPr algn="just"/>
            <a:r>
              <a:rPr lang="uk-UA" sz="2400" b="1" dirty="0">
                <a:solidFill>
                  <a:schemeClr val="bg1"/>
                </a:solidFill>
                <a:ea typeface="Times New Roman" panose="02020603050405020304" pitchFamily="18" charset="0"/>
              </a:rPr>
              <a:t>Забезпечення бібліотеки комп’ютерним обладнанням та використання інтернету сприяє успішному виконанню покладених на неї функцій: надання інформаційно-бібліотечних послуг, зокрема доступ до інтернет-ресурсів, автоматизація бібліотечних процесів, створення власних електронних ресурсів, запровадження сучасних форм залучення дітей до читання, застосування ІКТ у наочній популяризації літератури, формування інформаційної культури учнів. </a:t>
            </a:r>
            <a:endParaRPr lang="ru-RU" sz="2400" b="1" dirty="0">
              <a:solidFill>
                <a:schemeClr val="bg1"/>
              </a:solidFill>
              <a:ea typeface="Times New Roman" panose="02020603050405020304" pitchFamily="18" charset="0"/>
            </a:endParaRPr>
          </a:p>
        </p:txBody>
      </p:sp>
      <p:pic>
        <p:nvPicPr>
          <p:cNvPr id="5" name="Picture 10" descr="Public Budget бюджет участі Борова селищна рада - Створення сучасног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374" y="3238795"/>
            <a:ext cx="3683252" cy="27588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Современные библиотеки – как выглядит новый хаб на Борщаговке - новости  Киева | Сегодн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7821" y="3429000"/>
            <a:ext cx="3509742" cy="27588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80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468" y="238895"/>
            <a:ext cx="4634632" cy="436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342856" y="4820505"/>
            <a:ext cx="7519630" cy="1077218"/>
          </a:xfrm>
          <a:prstGeom prst="rect">
            <a:avLst/>
          </a:prstGeom>
          <a:solidFill>
            <a:schemeClr val="accent3">
              <a:lumMod val="40000"/>
              <a:lumOff val="60000"/>
            </a:schemeClr>
          </a:solidFill>
          <a:ln>
            <a:solidFill>
              <a:schemeClr val="bg1"/>
            </a:solidFill>
          </a:ln>
        </p:spPr>
        <p:txBody>
          <a:bodyPr wrap="square">
            <a:spAutoFit/>
          </a:bodyPr>
          <a:lstStyle/>
          <a:p>
            <a:pPr algn="ctr"/>
            <a:r>
              <a:rPr lang="en-US" sz="3200" b="1" dirty="0">
                <a:solidFill>
                  <a:schemeClr val="bg1"/>
                </a:solidFill>
                <a:hlinkClick r:id="rId4"/>
              </a:rPr>
              <a:t>https://ru.calameo.com/read/0054196357dc6861a8328</a:t>
            </a:r>
            <a:r>
              <a:rPr lang="en-US" sz="3200" b="1" dirty="0">
                <a:solidFill>
                  <a:schemeClr val="bg1"/>
                </a:solidFill>
              </a:rPr>
              <a:t> </a:t>
            </a:r>
            <a:endParaRPr lang="ru-RU" sz="3200" b="1" dirty="0">
              <a:solidFill>
                <a:schemeClr val="bg1"/>
              </a:solidFill>
            </a:endParaRPr>
          </a:p>
        </p:txBody>
      </p:sp>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537" y="345987"/>
            <a:ext cx="1919802" cy="2586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3222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p:cTn id="7" dur="1000" fill="hold"/>
                                        <p:tgtEl>
                                          <p:spTgt spid="17411"/>
                                        </p:tgtEl>
                                        <p:attrNameLst>
                                          <p:attrName>ppt_w</p:attrName>
                                        </p:attrNameLst>
                                      </p:cBhvr>
                                      <p:tavLst>
                                        <p:tav tm="0">
                                          <p:val>
                                            <p:fltVal val="0"/>
                                          </p:val>
                                        </p:tav>
                                        <p:tav tm="100000">
                                          <p:val>
                                            <p:strVal val="#ppt_w"/>
                                          </p:val>
                                        </p:tav>
                                      </p:tavLst>
                                    </p:anim>
                                    <p:anim calcmode="lin" valueType="num">
                                      <p:cBhvr>
                                        <p:cTn id="8" dur="1000" fill="hold"/>
                                        <p:tgtEl>
                                          <p:spTgt spid="17411"/>
                                        </p:tgtEl>
                                        <p:attrNameLst>
                                          <p:attrName>ppt_h</p:attrName>
                                        </p:attrNameLst>
                                      </p:cBhvr>
                                      <p:tavLst>
                                        <p:tav tm="0">
                                          <p:val>
                                            <p:fltVal val="0"/>
                                          </p:val>
                                        </p:tav>
                                        <p:tav tm="100000">
                                          <p:val>
                                            <p:strVal val="#ppt_h"/>
                                          </p:val>
                                        </p:tav>
                                      </p:tavLst>
                                    </p:anim>
                                    <p:animEffect transition="in" filter="fade">
                                      <p:cBhvr>
                                        <p:cTn id="9" dur="1000"/>
                                        <p:tgtEl>
                                          <p:spTgt spid="17411"/>
                                        </p:tgtEl>
                                      </p:cBhvr>
                                    </p:animEffect>
                                  </p:childTnLst>
                                </p:cTn>
                              </p:par>
                              <p:par>
                                <p:cTn id="10" presetID="53" presetClass="entr" presetSubtype="16"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p:cTn id="12" dur="1000" fill="hold"/>
                                        <p:tgtEl>
                                          <p:spTgt spid="17412"/>
                                        </p:tgtEl>
                                        <p:attrNameLst>
                                          <p:attrName>ppt_w</p:attrName>
                                        </p:attrNameLst>
                                      </p:cBhvr>
                                      <p:tavLst>
                                        <p:tav tm="0">
                                          <p:val>
                                            <p:fltVal val="0"/>
                                          </p:val>
                                        </p:tav>
                                        <p:tav tm="100000">
                                          <p:val>
                                            <p:strVal val="#ppt_w"/>
                                          </p:val>
                                        </p:tav>
                                      </p:tavLst>
                                    </p:anim>
                                    <p:anim calcmode="lin" valueType="num">
                                      <p:cBhvr>
                                        <p:cTn id="13" dur="1000" fill="hold"/>
                                        <p:tgtEl>
                                          <p:spTgt spid="17412"/>
                                        </p:tgtEl>
                                        <p:attrNameLst>
                                          <p:attrName>ppt_h</p:attrName>
                                        </p:attrNameLst>
                                      </p:cBhvr>
                                      <p:tavLst>
                                        <p:tav tm="0">
                                          <p:val>
                                            <p:fltVal val="0"/>
                                          </p:val>
                                        </p:tav>
                                        <p:tav tm="100000">
                                          <p:val>
                                            <p:strVal val="#ppt_h"/>
                                          </p:val>
                                        </p:tav>
                                      </p:tavLst>
                                    </p:anim>
                                    <p:animEffect transition="in" filter="fade">
                                      <p:cBhvr>
                                        <p:cTn id="14" dur="1000"/>
                                        <p:tgtEl>
                                          <p:spTgt spid="174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678"/>
            <a:ext cx="12192000" cy="6927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122190" y="276134"/>
            <a:ext cx="10464724" cy="1200329"/>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Технічне та комунікаційне оснащення </a:t>
            </a:r>
            <a:endParaRPr lang="en-US"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a:p>
            <a:pPr algn="ct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шкільної бібліотеки</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3" name="Прямоугольник 2"/>
          <p:cNvSpPr/>
          <p:nvPr/>
        </p:nvSpPr>
        <p:spPr>
          <a:xfrm>
            <a:off x="2326794" y="1643109"/>
            <a:ext cx="9436838" cy="1938992"/>
          </a:xfrm>
          <a:prstGeom prst="rect">
            <a:avLst/>
          </a:prstGeom>
        </p:spPr>
        <p:txBody>
          <a:bodyPr wrap="square">
            <a:spAutoFit/>
          </a:bodyPr>
          <a:lstStyle/>
          <a:p>
            <a:pPr marL="137160" indent="0" algn="just">
              <a:buNone/>
            </a:pPr>
            <a:r>
              <a:rPr lang="uk-UA" sz="2400" b="1" dirty="0">
                <a:solidFill>
                  <a:schemeClr val="bg1"/>
                </a:solidFill>
                <a:ea typeface="Times New Roman" panose="02020603050405020304" pitchFamily="18" charset="0"/>
              </a:rPr>
              <a:t>Техніко-технологічне оновлення шкільних бібліотек сприяє інтеграції інформаційно-комунікаційного середовища закладів загальної середньої освіти до єдиного інформаційного простору країни, що має забезпечити комунікаційну трансформацію освіти України.</a:t>
            </a:r>
            <a:endParaRPr lang="ru-RU" sz="2400" b="1" dirty="0">
              <a:solidFill>
                <a:schemeClr val="bg1"/>
              </a:solidFill>
              <a:ea typeface="Times New Roman" panose="02020603050405020304" pitchFamily="18" charset="0"/>
            </a:endParaRPr>
          </a:p>
        </p:txBody>
      </p:sp>
      <p:pic>
        <p:nvPicPr>
          <p:cNvPr id="5" name="Рисунок 4" descr="Маємо зараз 25 шкіл, де 1 або 2 класи пішли на самоізоляцію» – керівниця  управління освіти Львова | Galnet"/>
          <p:cNvPicPr/>
          <p:nvPr/>
        </p:nvPicPr>
        <p:blipFill>
          <a:blip r:embed="rId3">
            <a:extLst>
              <a:ext uri="{28A0092B-C50C-407E-A947-70E740481C1C}">
                <a14:useLocalDpi xmlns:a14="http://schemas.microsoft.com/office/drawing/2010/main" val="0"/>
              </a:ext>
            </a:extLst>
          </a:blip>
          <a:srcRect/>
          <a:stretch>
            <a:fillRect/>
          </a:stretch>
        </p:blipFill>
        <p:spPr bwMode="auto">
          <a:xfrm>
            <a:off x="6910878" y="3394161"/>
            <a:ext cx="4321686" cy="2962404"/>
          </a:xfrm>
          <a:prstGeom prst="rect">
            <a:avLst/>
          </a:prstGeom>
          <a:ln>
            <a:noFill/>
          </a:ln>
          <a:effectLst>
            <a:softEdge rad="112500"/>
          </a:effectLst>
        </p:spPr>
      </p:pic>
    </p:spTree>
    <p:extLst>
      <p:ext uri="{BB962C8B-B14F-4D97-AF65-F5344CB8AC3E}">
        <p14:creationId xmlns:p14="http://schemas.microsoft.com/office/powerpoint/2010/main" val="40661480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13038" y="199060"/>
            <a:ext cx="11565924" cy="1477328"/>
          </a:xfrm>
          <a:prstGeom prst="rect">
            <a:avLst/>
          </a:prstGeom>
        </p:spPr>
        <p:txBody>
          <a:bodyPr wrap="square">
            <a:spAutoFit/>
          </a:bodyPr>
          <a:lstStyle/>
          <a:p>
            <a:pPr algn="ct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Комплект технічних засобів для оснащення робочого місця </a:t>
            </a:r>
            <a:r>
              <a:rPr lang="uk-UA" sz="3600" b="1" dirty="0" err="1" smtClean="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бібліотекаря</a:t>
            </a:r>
            <a:r>
              <a:rPr lang="ru-RU" dirty="0">
                <a:solidFill>
                  <a:srgbClr val="002060"/>
                </a:solidFill>
              </a:rPr>
              <a:t/>
            </a:r>
            <a:br>
              <a:rPr lang="ru-RU" dirty="0">
                <a:solidFill>
                  <a:srgbClr val="002060"/>
                </a:solidFill>
              </a:rPr>
            </a:br>
            <a:endParaRPr lang="ru-RU" dirty="0"/>
          </a:p>
        </p:txBody>
      </p:sp>
      <p:sp>
        <p:nvSpPr>
          <p:cNvPr id="5" name="Прямоугольник 4"/>
          <p:cNvSpPr/>
          <p:nvPr/>
        </p:nvSpPr>
        <p:spPr>
          <a:xfrm>
            <a:off x="3912972" y="1402825"/>
            <a:ext cx="5675872" cy="4524315"/>
          </a:xfrm>
          <a:prstGeom prst="rect">
            <a:avLst/>
          </a:prstGeom>
        </p:spPr>
        <p:txBody>
          <a:bodyPr wrap="square">
            <a:spAutoFit/>
          </a:bodyPr>
          <a:lstStyle/>
          <a:p>
            <a:pPr marL="342900" indent="-342900">
              <a:lnSpc>
                <a:spcPct val="150000"/>
              </a:lnSpc>
              <a:buFont typeface="Wingdings" panose="05000000000000000000" pitchFamily="2" charset="2"/>
              <a:buChar char="Ø"/>
            </a:pPr>
            <a:r>
              <a:rPr lang="en-US" sz="2400" b="1" dirty="0">
                <a:solidFill>
                  <a:schemeClr val="bg1"/>
                </a:solidFill>
                <a:ea typeface="Times New Roman" panose="02020603050405020304" pitchFamily="18" charset="0"/>
              </a:rPr>
              <a:t> </a:t>
            </a:r>
            <a:r>
              <a:rPr lang="uk-UA" sz="2400" b="1" dirty="0">
                <a:solidFill>
                  <a:schemeClr val="bg1"/>
                </a:solidFill>
                <a:ea typeface="Times New Roman" panose="02020603050405020304" pitchFamily="18" charset="0"/>
              </a:rPr>
              <a:t>Стаціонарний комп'ютер </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Гарнітура з мікрофоном</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Принтер лазерний монохромний формату А4</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Принтер лазерний кольоровий формату А4</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Планшетний сканер формату A4 </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Програмне забезпечення </a:t>
            </a:r>
          </a:p>
        </p:txBody>
      </p:sp>
      <p:pic>
        <p:nvPicPr>
          <p:cNvPr id="7" name="Объект 4"/>
          <p:cNvPicPr>
            <a:picLocks noGrp="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8778491" y="1198018"/>
            <a:ext cx="1899259" cy="2026175"/>
          </a:xfrm>
          <a:prstGeom prst="rect">
            <a:avLst/>
          </a:prstGeom>
          <a:ln>
            <a:noFill/>
          </a:ln>
          <a:effectLst>
            <a:outerShdw blurRad="292100" dist="139700" dir="2700000" algn="tl" rotWithShape="0">
              <a:srgbClr val="333333">
                <a:alpha val="65000"/>
              </a:srgbClr>
            </a:outerShdw>
          </a:effectLst>
        </p:spPr>
      </p:pic>
      <p:pic>
        <p:nvPicPr>
          <p:cNvPr id="8" name="Рисунок 7"/>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2670" y="1676388"/>
            <a:ext cx="1343787" cy="1181613"/>
          </a:xfrm>
          <a:prstGeom prst="rect">
            <a:avLst/>
          </a:prstGeom>
          <a:ln>
            <a:noFill/>
          </a:ln>
          <a:effectLst>
            <a:outerShdw blurRad="292100" dist="139700" dir="2700000" algn="tl" rotWithShape="0">
              <a:srgbClr val="333333">
                <a:alpha val="65000"/>
              </a:srgbClr>
            </a:outerShdw>
          </a:effectLst>
        </p:spPr>
      </p:pic>
      <p:pic>
        <p:nvPicPr>
          <p:cNvPr id="9" name="Рисунок 8"/>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59547" y="3100636"/>
            <a:ext cx="1919416" cy="1862899"/>
          </a:xfrm>
          <a:prstGeom prst="rect">
            <a:avLst/>
          </a:prstGeom>
          <a:ln>
            <a:noFill/>
          </a:ln>
          <a:effectLst>
            <a:outerShdw blurRad="292100" dist="139700" dir="2700000" algn="tl" rotWithShape="0">
              <a:srgbClr val="333333">
                <a:alpha val="65000"/>
              </a:srgbClr>
            </a:outerShdw>
          </a:effectLst>
        </p:spPr>
      </p:pic>
      <p:pic>
        <p:nvPicPr>
          <p:cNvPr id="10" name="Рисунок 9"/>
          <p:cNvPicPr/>
          <p:nvPr/>
        </p:nvPicPr>
        <p:blipFill>
          <a:blip r:embed="rId6">
            <a:extLst>
              <a:ext uri="{BEBA8EAE-BF5A-486C-A8C5-ECC9F3942E4B}">
                <a14:imgProps xmlns:a14="http://schemas.microsoft.com/office/drawing/2010/main">
                  <a14:imgLayer r:embed="rId7">
                    <a14:imgEffect>
                      <a14:backgroundRemoval t="3175" b="94444" l="5224" r="88806">
                        <a14:foregroundMark x1="31343" y1="21429" x2="31343" y2="21429"/>
                        <a14:foregroundMark x1="49254" y1="76190" x2="49254" y2="76190"/>
                        <a14:foregroundMark x1="40299" y1="36508" x2="40299" y2="36508"/>
                        <a14:foregroundMark x1="71642" y1="92857" x2="71642" y2="92857"/>
                        <a14:foregroundMark x1="10448" y1="3968" x2="10448" y2="3968"/>
                        <a14:foregroundMark x1="5970" y1="7143" x2="5970" y2="7143"/>
                        <a14:foregroundMark x1="73881" y1="93651" x2="73881" y2="93651"/>
                        <a14:foregroundMark x1="49254" y1="94444" x2="49254" y2="94444"/>
                        <a14:foregroundMark x1="34328" y1="87302" x2="34328" y2="87302"/>
                      </a14:backgroundRemoval>
                    </a14:imgEffect>
                  </a14:imgLayer>
                </a14:imgProps>
              </a:ext>
              <a:ext uri="{28A0092B-C50C-407E-A947-70E740481C1C}">
                <a14:useLocalDpi xmlns:a14="http://schemas.microsoft.com/office/drawing/2010/main" val="0"/>
              </a:ext>
            </a:extLst>
          </a:blip>
          <a:srcRect/>
          <a:stretch>
            <a:fillRect/>
          </a:stretch>
        </p:blipFill>
        <p:spPr bwMode="auto">
          <a:xfrm>
            <a:off x="8778491" y="4025593"/>
            <a:ext cx="1774179" cy="1875887"/>
          </a:xfrm>
          <a:prstGeom prst="rect">
            <a:avLst/>
          </a:prstGeom>
          <a:ln>
            <a:noFill/>
          </a:ln>
          <a:effectLst>
            <a:outerShdw blurRad="292100" dist="139700" dir="2700000" algn="tl" rotWithShape="0">
              <a:srgbClr val="333333">
                <a:alpha val="65000"/>
              </a:srgbClr>
            </a:outerShdw>
          </a:effectLst>
        </p:spPr>
      </p:pic>
      <p:pic>
        <p:nvPicPr>
          <p:cNvPr id="11" name="Рисунок 10"/>
          <p:cNvPicPr/>
          <p:nvPr/>
        </p:nvPicPr>
        <p:blipFill>
          <a:blip r:embed="rId8">
            <a:extLst>
              <a:ext uri="{28A0092B-C50C-407E-A947-70E740481C1C}">
                <a14:useLocalDpi xmlns:a14="http://schemas.microsoft.com/office/drawing/2010/main" val="0"/>
              </a:ext>
            </a:extLst>
          </a:blip>
          <a:srcRect/>
          <a:stretch>
            <a:fillRect/>
          </a:stretch>
        </p:blipFill>
        <p:spPr bwMode="auto">
          <a:xfrm>
            <a:off x="10552670" y="5213155"/>
            <a:ext cx="1343787" cy="13766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81154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1318" y="222421"/>
            <a:ext cx="11730682" cy="1200329"/>
          </a:xfrm>
          <a:prstGeom prst="rect">
            <a:avLst/>
          </a:prstGeom>
        </p:spPr>
        <p:txBody>
          <a:bodyPr wrap="square">
            <a:spAutoFit/>
          </a:bodyPr>
          <a:lstStyle/>
          <a:p>
            <a:pPr algn="ct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Комплект технічних засобів для оснащення робочого місця</a:t>
            </a:r>
            <a:r>
              <a:rPr lang="en-US"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 </a:t>
            </a: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 користувача бібліотеки</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3" name="Прямоугольник 2"/>
          <p:cNvSpPr/>
          <p:nvPr/>
        </p:nvSpPr>
        <p:spPr>
          <a:xfrm>
            <a:off x="3752496" y="1500504"/>
            <a:ext cx="5626442" cy="4467057"/>
          </a:xfrm>
          <a:prstGeom prst="rect">
            <a:avLst/>
          </a:prstGeom>
        </p:spPr>
        <p:txBody>
          <a:bodyPr wrap="square">
            <a:spAutoFit/>
          </a:bodyPr>
          <a:lstStyle/>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Робоча станція (моноблок або стаціонарний комп'ютер за кількістю робочих місць)</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Гарнітура з мікрофоном</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Принтер лазерний монохромний формату А4</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Планшетний сканер формату A4</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Електронна книга</a:t>
            </a:r>
          </a:p>
        </p:txBody>
      </p:sp>
      <p:pic>
        <p:nvPicPr>
          <p:cNvPr id="5" name="Объект 4"/>
          <p:cNvPicPr>
            <a:picLocks noGrp="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9025102" y="1550886"/>
            <a:ext cx="1774703" cy="1878114"/>
          </a:xfrm>
          <a:prstGeom prst="rect">
            <a:avLst/>
          </a:prstGeom>
          <a:ln>
            <a:noFill/>
          </a:ln>
          <a:effectLst>
            <a:outerShdw blurRad="292100" dist="139700" dir="2700000" algn="tl" rotWithShape="0">
              <a:srgbClr val="333333">
                <a:alpha val="65000"/>
              </a:srgbClr>
            </a:outerShdw>
          </a:effectLst>
        </p:spPr>
      </p:pic>
      <p:pic>
        <p:nvPicPr>
          <p:cNvPr id="6" name="Рисунок 5"/>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9676" y="1713502"/>
            <a:ext cx="1452751" cy="1133431"/>
          </a:xfrm>
          <a:prstGeom prst="rect">
            <a:avLst/>
          </a:prstGeom>
          <a:ln>
            <a:noFill/>
          </a:ln>
          <a:effectLst>
            <a:outerShdw blurRad="292100" dist="139700" dir="2700000" algn="tl" rotWithShape="0">
              <a:srgbClr val="333333">
                <a:alpha val="65000"/>
              </a:srgbClr>
            </a:outerShdw>
          </a:effectLst>
        </p:spPr>
      </p:pic>
      <p:pic>
        <p:nvPicPr>
          <p:cNvPr id="7" name="Рисунок 6"/>
          <p:cNvPicPr/>
          <p:nvPr/>
        </p:nvPicPr>
        <p:blipFill>
          <a:blip r:embed="rId5">
            <a:extLst>
              <a:ext uri="{BEBA8EAE-BF5A-486C-A8C5-ECC9F3942E4B}">
                <a14:imgProps xmlns:a14="http://schemas.microsoft.com/office/drawing/2010/main">
                  <a14:imgLayer r:embed="rId6">
                    <a14:imgEffect>
                      <a14:backgroundRemoval t="4908" b="94479" l="3659" r="98171">
                        <a14:foregroundMark x1="10976" y1="66258" x2="10976" y2="66258"/>
                        <a14:foregroundMark x1="14634" y1="58282" x2="14634" y2="58282"/>
                        <a14:foregroundMark x1="20732" y1="39877" x2="20732" y2="39877"/>
                        <a14:foregroundMark x1="62195" y1="12883" x2="62195" y2="12883"/>
                        <a14:foregroundMark x1="75000" y1="17178" x2="75000" y2="17178"/>
                        <a14:foregroundMark x1="89024" y1="25153" x2="89024" y2="25153"/>
                        <a14:foregroundMark x1="84146" y1="37423" x2="84146" y2="37423"/>
                        <a14:foregroundMark x1="78659" y1="53988" x2="78659" y2="53988"/>
                        <a14:foregroundMark x1="70122" y1="66258" x2="70122" y2="66258"/>
                        <a14:foregroundMark x1="59756" y1="85276" x2="59756" y2="85276"/>
                        <a14:foregroundMark x1="42683" y1="88344" x2="42683" y2="88344"/>
                        <a14:foregroundMark x1="4878" y1="68098" x2="4878" y2="68098"/>
                        <a14:foregroundMark x1="51220" y1="94479" x2="51220" y2="94479"/>
                        <a14:foregroundMark x1="76829" y1="11656" x2="76829" y2="11656"/>
                        <a14:foregroundMark x1="46341" y1="5521" x2="46341" y2="5521"/>
                        <a14:foregroundMark x1="92683" y1="12270" x2="92683" y2="12270"/>
                        <a14:foregroundMark x1="82927" y1="5521" x2="82927" y2="5521"/>
                        <a14:foregroundMark x1="89024" y1="6748" x2="89024" y2="6748"/>
                        <a14:foregroundMark x1="96951" y1="16564" x2="96951" y2="16564"/>
                        <a14:foregroundMark x1="98171" y1="32515" x2="98171" y2="32515"/>
                        <a14:foregroundMark x1="94512" y1="39264" x2="94512" y2="39264"/>
                        <a14:foregroundMark x1="85366" y1="5521" x2="85366" y2="5521"/>
                      </a14:backgroundRemoval>
                    </a14:imgEffect>
                  </a14:imgLayer>
                </a14:imgProps>
              </a:ext>
              <a:ext uri="{28A0092B-C50C-407E-A947-70E740481C1C}">
                <a14:useLocalDpi xmlns:a14="http://schemas.microsoft.com/office/drawing/2010/main" val="0"/>
              </a:ext>
            </a:extLst>
          </a:blip>
          <a:srcRect/>
          <a:stretch>
            <a:fillRect/>
          </a:stretch>
        </p:blipFill>
        <p:spPr bwMode="auto">
          <a:xfrm>
            <a:off x="10206680" y="5110085"/>
            <a:ext cx="1798741" cy="1552575"/>
          </a:xfrm>
          <a:prstGeom prst="rect">
            <a:avLst/>
          </a:prstGeom>
          <a:ln>
            <a:noFill/>
          </a:ln>
          <a:effectLst>
            <a:outerShdw blurRad="292100" dist="139700" dir="2700000" algn="tl" rotWithShape="0">
              <a:srgbClr val="333333">
                <a:alpha val="65000"/>
              </a:srgbClr>
            </a:outerShdw>
          </a:effectLst>
        </p:spPr>
      </p:pic>
      <p:pic>
        <p:nvPicPr>
          <p:cNvPr id="8" name="Рисунок 7"/>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42633" y="3283694"/>
            <a:ext cx="2162788" cy="1608184"/>
          </a:xfrm>
          <a:prstGeom prst="rect">
            <a:avLst/>
          </a:prstGeom>
          <a:ln>
            <a:noFill/>
          </a:ln>
          <a:effectLst>
            <a:outerShdw blurRad="292100" dist="139700" dir="2700000" algn="tl" rotWithShape="0">
              <a:srgbClr val="333333">
                <a:alpha val="65000"/>
              </a:srgbClr>
            </a:outerShdw>
          </a:effectLst>
        </p:spPr>
      </p:pic>
      <p:pic>
        <p:nvPicPr>
          <p:cNvPr id="9" name="Рисунок 8"/>
          <p:cNvPicPr/>
          <p:nvPr/>
        </p:nvPicPr>
        <p:blipFill>
          <a:blip r:embed="rId8">
            <a:extLst>
              <a:ext uri="{BEBA8EAE-BF5A-486C-A8C5-ECC9F3942E4B}">
                <a14:imgProps xmlns:a14="http://schemas.microsoft.com/office/drawing/2010/main">
                  <a14:imgLayer r:embed="rId9">
                    <a14:imgEffect>
                      <a14:backgroundRemoval t="3175" b="94444" l="5224" r="88806">
                        <a14:foregroundMark x1="31343" y1="21429" x2="31343" y2="21429"/>
                        <a14:foregroundMark x1="49254" y1="76190" x2="49254" y2="76190"/>
                        <a14:foregroundMark x1="40299" y1="36508" x2="40299" y2="36508"/>
                        <a14:foregroundMark x1="71642" y1="92857" x2="71642" y2="92857"/>
                        <a14:foregroundMark x1="10448" y1="3968" x2="10448" y2="3968"/>
                        <a14:foregroundMark x1="5970" y1="7143" x2="5970" y2="7143"/>
                        <a14:foregroundMark x1="73881" y1="93651" x2="73881" y2="93651"/>
                        <a14:foregroundMark x1="49254" y1="94444" x2="49254" y2="94444"/>
                        <a14:foregroundMark x1="34328" y1="87302" x2="34328" y2="87302"/>
                      </a14:backgroundRemoval>
                    </a14:imgEffect>
                  </a14:imgLayer>
                </a14:imgProps>
              </a:ext>
              <a:ext uri="{28A0092B-C50C-407E-A947-70E740481C1C}">
                <a14:useLocalDpi xmlns:a14="http://schemas.microsoft.com/office/drawing/2010/main" val="0"/>
              </a:ext>
            </a:extLst>
          </a:blip>
          <a:srcRect/>
          <a:stretch>
            <a:fillRect/>
          </a:stretch>
        </p:blipFill>
        <p:spPr bwMode="auto">
          <a:xfrm>
            <a:off x="8551197" y="4087786"/>
            <a:ext cx="1655483" cy="15183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35693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58797" y="304796"/>
            <a:ext cx="8818440" cy="1200329"/>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Комплект технічних засобів для </a:t>
            </a:r>
          </a:p>
          <a:p>
            <a:pPr algn="ct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групової діяльності</a:t>
            </a:r>
          </a:p>
        </p:txBody>
      </p:sp>
      <p:sp>
        <p:nvSpPr>
          <p:cNvPr id="4" name="Прямоугольник 3"/>
          <p:cNvSpPr/>
          <p:nvPr/>
        </p:nvSpPr>
        <p:spPr>
          <a:xfrm>
            <a:off x="3900162" y="1749469"/>
            <a:ext cx="6096000" cy="3359061"/>
          </a:xfrm>
          <a:prstGeom prst="rect">
            <a:avLst/>
          </a:prstGeom>
        </p:spPr>
        <p:txBody>
          <a:bodyPr>
            <a:spAutoFit/>
          </a:bodyPr>
          <a:lstStyle/>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Інтерактивна дошка</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Ноутбук </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Мультимедійний проектор</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Акустичні колонки</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Екран</a:t>
            </a:r>
          </a:p>
          <a:p>
            <a:pPr marL="342900" indent="-342900">
              <a:lnSpc>
                <a:spcPct val="150000"/>
              </a:lnSpc>
              <a:buFont typeface="Wingdings" panose="05000000000000000000" pitchFamily="2" charset="2"/>
              <a:buChar char="Ø"/>
            </a:pPr>
            <a:r>
              <a:rPr lang="uk-UA" sz="2400" b="1" dirty="0">
                <a:solidFill>
                  <a:schemeClr val="bg1"/>
                </a:solidFill>
                <a:ea typeface="Times New Roman" panose="02020603050405020304" pitchFamily="18" charset="0"/>
              </a:rPr>
              <a:t>Фліпчарт</a:t>
            </a:r>
          </a:p>
        </p:txBody>
      </p:sp>
      <p:pic>
        <p:nvPicPr>
          <p:cNvPr id="5" name="Объект 4" descr="Картинки по запросу картинка интерактивная доска"/>
          <p:cNvPicPr>
            <a:picLocks noGrp="1"/>
          </p:cNvPicPr>
          <p:nvPr>
            <p:ph sz="half" idx="4294967295"/>
          </p:nvPr>
        </p:nvPicPr>
        <p:blipFill>
          <a:blip r:embed="rId3">
            <a:extLst>
              <a:ext uri="{BEBA8EAE-BF5A-486C-A8C5-ECC9F3942E4B}">
                <a14:imgProps xmlns:a14="http://schemas.microsoft.com/office/drawing/2010/main">
                  <a14:imgLayer r:embed="rId4">
                    <a14:imgEffect>
                      <a14:backgroundRemoval t="3302" b="92925" l="2101" r="97899">
                        <a14:foregroundMark x1="8403" y1="22170" x2="8403" y2="22170"/>
                        <a14:foregroundMark x1="7143" y1="36792" x2="7143" y2="36792"/>
                        <a14:foregroundMark x1="4202" y1="28774" x2="4202" y2="28774"/>
                        <a14:foregroundMark x1="5462" y1="85849" x2="5462" y2="85849"/>
                        <a14:foregroundMark x1="3361" y1="92925" x2="3361" y2="92925"/>
                        <a14:foregroundMark x1="34034" y1="84434" x2="34034" y2="84434"/>
                        <a14:foregroundMark x1="57143" y1="84434" x2="57143" y2="84434"/>
                        <a14:foregroundMark x1="47899" y1="43868" x2="47899" y2="43868"/>
                        <a14:foregroundMark x1="35294" y1="44811" x2="35294" y2="44811"/>
                        <a14:foregroundMark x1="39496" y1="38679" x2="39496" y2="38679"/>
                        <a14:foregroundMark x1="50000" y1="39623" x2="50000" y2="39623"/>
                        <a14:foregroundMark x1="63866" y1="42925" x2="63866" y2="42925"/>
                        <a14:foregroundMark x1="68908" y1="43868" x2="68908" y2="43868"/>
                        <a14:foregroundMark x1="12605" y1="64151" x2="12605" y2="64151"/>
                        <a14:foregroundMark x1="42857" y1="83491" x2="42857" y2="83491"/>
                        <a14:foregroundMark x1="39076" y1="16038" x2="39076" y2="16038"/>
                        <a14:foregroundMark x1="41597" y1="14151" x2="41597" y2="14151"/>
                        <a14:foregroundMark x1="57143" y1="8019" x2="57143" y2="8019"/>
                        <a14:foregroundMark x1="52101" y1="66038" x2="52101" y2="66038"/>
                        <a14:foregroundMark x1="50000" y1="86792" x2="50000" y2="86792"/>
                        <a14:foregroundMark x1="50000" y1="58019" x2="50000" y2="58019"/>
                        <a14:foregroundMark x1="50000" y1="41981" x2="50000" y2="41981"/>
                        <a14:foregroundMark x1="35294" y1="45755" x2="35294" y2="45755"/>
                        <a14:foregroundMark x1="41597" y1="63208" x2="41597" y2="63208"/>
                        <a14:foregroundMark x1="35294" y1="67453" x2="35294" y2="67453"/>
                        <a14:foregroundMark x1="56303" y1="67453" x2="56303" y2="67453"/>
                        <a14:foregroundMark x1="75210" y1="67453" x2="75210" y2="67453"/>
                        <a14:foregroundMark x1="68908" y1="54245" x2="68908" y2="54245"/>
                        <a14:foregroundMark x1="66807" y1="67453" x2="66807" y2="67453"/>
                        <a14:foregroundMark x1="55462" y1="73585" x2="55462" y2="73585"/>
                        <a14:foregroundMark x1="40336" y1="54245" x2="40336" y2="54245"/>
                        <a14:foregroundMark x1="36975" y1="54245" x2="36975" y2="54245"/>
                        <a14:foregroundMark x1="39076" y1="41509" x2="39076" y2="41509"/>
                        <a14:foregroundMark x1="55042" y1="41981" x2="55042" y2="41981"/>
                        <a14:foregroundMark x1="41597" y1="13208" x2="41597" y2="13208"/>
                        <a14:foregroundMark x1="55042" y1="9434" x2="55042" y2="9434"/>
                        <a14:foregroundMark x1="64706" y1="7075" x2="64706" y2="7075"/>
                        <a14:foregroundMark x1="38235" y1="14151" x2="38235" y2="14151"/>
                        <a14:foregroundMark x1="47899" y1="41509" x2="47899" y2="41509"/>
                        <a14:foregroundMark x1="54202" y1="41509" x2="54202" y2="41509"/>
                        <a14:foregroundMark x1="13025" y1="43868" x2="13025" y2="43868"/>
                        <a14:foregroundMark x1="14706" y1="61321" x2="14706" y2="61321"/>
                        <a14:foregroundMark x1="2941" y1="19340" x2="2941" y2="19340"/>
                        <a14:foregroundMark x1="8403" y1="19340" x2="8403" y2="19340"/>
                        <a14:foregroundMark x1="19328" y1="17453" x2="19328" y2="17453"/>
                        <a14:foregroundMark x1="26891" y1="20283" x2="26891" y2="20283"/>
                        <a14:foregroundMark x1="44958" y1="58962" x2="44958" y2="58962"/>
                        <a14:foregroundMark x1="48739" y1="41509" x2="48739" y2="41509"/>
                        <a14:foregroundMark x1="48739" y1="9434" x2="48739" y2="9434"/>
                        <a14:foregroundMark x1="65126" y1="5189" x2="65126" y2="5189"/>
                        <a14:foregroundMark x1="75630" y1="5189" x2="75630" y2="5189"/>
                        <a14:foregroundMark x1="81092" y1="3302" x2="81092" y2="3302"/>
                        <a14:foregroundMark x1="83193" y1="13208" x2="83193" y2="13208"/>
                        <a14:foregroundMark x1="79832" y1="17453" x2="79832" y2="17453"/>
                        <a14:foregroundMark x1="72269" y1="17453" x2="72269" y2="17453"/>
                        <a14:foregroundMark x1="70168" y1="15094" x2="70168" y2="15094"/>
                        <a14:foregroundMark x1="89496" y1="13208" x2="89496" y2="13208"/>
                        <a14:foregroundMark x1="89076" y1="16038" x2="89076" y2="16038"/>
                        <a14:foregroundMark x1="81933" y1="16038" x2="81933" y2="16038"/>
                        <a14:foregroundMark x1="72269" y1="12264" x2="72269" y2="12264"/>
                        <a14:foregroundMark x1="68908" y1="11321" x2="68908" y2="11321"/>
                        <a14:foregroundMark x1="85294" y1="5189" x2="85294" y2="5189"/>
                        <a14:foregroundMark x1="97899" y1="9434" x2="97899" y2="9434"/>
                        <a14:foregroundMark x1="47899" y1="40566" x2="47899" y2="40566"/>
                        <a14:foregroundMark x1="58824" y1="41981" x2="58824" y2="41981"/>
                      </a14:backgroundRemoval>
                    </a14:imgEffect>
                  </a14:imgLayer>
                </a14:imgProps>
              </a:ext>
              <a:ext uri="{28A0092B-C50C-407E-A947-70E740481C1C}">
                <a14:useLocalDpi xmlns:a14="http://schemas.microsoft.com/office/drawing/2010/main" val="0"/>
              </a:ext>
            </a:extLst>
          </a:blip>
          <a:srcRect/>
          <a:stretch>
            <a:fillRect/>
          </a:stretch>
        </p:blipFill>
        <p:spPr bwMode="auto">
          <a:xfrm>
            <a:off x="8315017" y="1496839"/>
            <a:ext cx="1849063" cy="1932161"/>
          </a:xfrm>
          <a:prstGeom prst="rect">
            <a:avLst/>
          </a:prstGeom>
          <a:ln>
            <a:noFill/>
          </a:ln>
          <a:effectLst>
            <a:outerShdw blurRad="292100" dist="139700" dir="2700000" algn="tl" rotWithShape="0">
              <a:srgbClr val="333333">
                <a:alpha val="65000"/>
              </a:srgbClr>
            </a:outerShdw>
          </a:effectLst>
        </p:spPr>
      </p:pic>
      <p:pic>
        <p:nvPicPr>
          <p:cNvPr id="6" name="Рисунок 5"/>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996162" y="1389025"/>
            <a:ext cx="1822296" cy="1750312"/>
          </a:xfrm>
          <a:prstGeom prst="rect">
            <a:avLst/>
          </a:prstGeom>
          <a:ln>
            <a:noFill/>
          </a:ln>
          <a:effectLst>
            <a:outerShdw blurRad="292100" dist="139700" dir="2700000" algn="tl" rotWithShape="0">
              <a:srgbClr val="333333">
                <a:alpha val="65000"/>
              </a:srgbClr>
            </a:outerShdw>
          </a:effectLst>
        </p:spPr>
      </p:pic>
      <p:pic>
        <p:nvPicPr>
          <p:cNvPr id="8" name="Рисунок 7"/>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2907"/>
          <a:stretch>
            <a:fillRect/>
          </a:stretch>
        </p:blipFill>
        <p:spPr bwMode="auto">
          <a:xfrm>
            <a:off x="7195079" y="3502256"/>
            <a:ext cx="1386840" cy="863600"/>
          </a:xfrm>
          <a:prstGeom prst="rect">
            <a:avLst/>
          </a:prstGeom>
          <a:ln>
            <a:noFill/>
          </a:ln>
          <a:effectLst>
            <a:outerShdw blurRad="292100" dist="139700" dir="2700000" algn="tl" rotWithShape="0">
              <a:srgbClr val="333333">
                <a:alpha val="65000"/>
              </a:srgbClr>
            </a:outerShdw>
          </a:effectLst>
        </p:spPr>
      </p:pic>
      <p:pic>
        <p:nvPicPr>
          <p:cNvPr id="9" name="Рисунок 8"/>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82893" y="4446968"/>
            <a:ext cx="2009105" cy="2411032"/>
          </a:xfrm>
          <a:prstGeom prst="rect">
            <a:avLst/>
          </a:prstGeom>
          <a:ln>
            <a:noFill/>
          </a:ln>
          <a:effectLst>
            <a:outerShdw blurRad="292100" dist="139700" dir="2700000" algn="tl" rotWithShape="0">
              <a:srgbClr val="333333">
                <a:alpha val="65000"/>
              </a:srgbClr>
            </a:outerShdw>
          </a:effectLst>
        </p:spPr>
      </p:pic>
      <p:pic>
        <p:nvPicPr>
          <p:cNvPr id="10" name="Рисунок 9"/>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9820" y="4943286"/>
            <a:ext cx="1711976" cy="1067113"/>
          </a:xfrm>
          <a:prstGeom prst="rect">
            <a:avLst/>
          </a:prstGeom>
          <a:ln>
            <a:noFill/>
          </a:ln>
          <a:effectLst>
            <a:outerShdw blurRad="292100" dist="139700" dir="2700000" algn="tl" rotWithShape="0">
              <a:srgbClr val="333333">
                <a:alpha val="65000"/>
              </a:srgbClr>
            </a:outerShdw>
          </a:effectLst>
        </p:spPr>
      </p:pic>
      <p:pic>
        <p:nvPicPr>
          <p:cNvPr id="19460" name="Picture 4" descr="Проекционный экран для ваших презентаций | Премиум векторы"/>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22" b="90000" l="9904" r="89936">
                        <a14:foregroundMark x1="44728" y1="4222" x2="44728" y2="4222"/>
                        <a14:foregroundMark x1="68850" y1="8222" x2="68850" y2="8222"/>
                        <a14:foregroundMark x1="79233" y1="10000" x2="79233" y2="10000"/>
                        <a14:foregroundMark x1="87859" y1="14000" x2="87859" y2="14000"/>
                        <a14:foregroundMark x1="13259" y1="11778" x2="13259" y2="11778"/>
                        <a14:foregroundMark x1="21565" y1="8889" x2="21565" y2="8889"/>
                        <a14:foregroundMark x1="28594" y1="8889" x2="28594" y2="8889"/>
                        <a14:foregroundMark x1="34824" y1="8889" x2="34824" y2="8889"/>
                        <a14:foregroundMark x1="23642" y1="14000" x2="23642" y2="14000"/>
                        <a14:foregroundMark x1="39457" y1="14444" x2="39457" y2="14444"/>
                        <a14:foregroundMark x1="50639" y1="14444" x2="50639" y2="14444"/>
                        <a14:foregroundMark x1="85463" y1="13333" x2="85463" y2="13333"/>
                        <a14:foregroundMark x1="88658" y1="15778" x2="88658" y2="15778"/>
                        <a14:foregroundMark x1="17093" y1="80222" x2="17093" y2="80222"/>
                        <a14:foregroundMark x1="23323" y1="80222" x2="23323" y2="80222"/>
                        <a14:foregroundMark x1="56390" y1="6000" x2="56390" y2="6000"/>
                      </a14:backgroundRemoval>
                    </a14:imgEffect>
                  </a14:imgLayer>
                </a14:imgProps>
              </a:ext>
              <a:ext uri="{28A0092B-C50C-407E-A947-70E740481C1C}">
                <a14:useLocalDpi xmlns:a14="http://schemas.microsoft.com/office/drawing/2010/main" val="0"/>
              </a:ext>
            </a:extLst>
          </a:blip>
          <a:srcRect/>
          <a:stretch>
            <a:fillRect/>
          </a:stretch>
        </p:blipFill>
        <p:spPr bwMode="auto">
          <a:xfrm>
            <a:off x="8687416" y="3426714"/>
            <a:ext cx="2297123" cy="165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1045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395259" y="497009"/>
            <a:ext cx="10137712"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Автоматизація  бібліотечних процесів</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3" name="Прямоугольник 2"/>
          <p:cNvSpPr/>
          <p:nvPr/>
        </p:nvSpPr>
        <p:spPr>
          <a:xfrm>
            <a:off x="3962397" y="1351508"/>
            <a:ext cx="7776519" cy="4154984"/>
          </a:xfrm>
          <a:prstGeom prst="rect">
            <a:avLst/>
          </a:prstGeom>
        </p:spPr>
        <p:txBody>
          <a:bodyPr wrap="square">
            <a:spAutoFit/>
          </a:bodyPr>
          <a:lstStyle/>
          <a:p>
            <a:pPr algn="just"/>
            <a:r>
              <a:rPr lang="uk-UA" sz="2400" b="1" dirty="0">
                <a:solidFill>
                  <a:schemeClr val="bg1"/>
                </a:solidFill>
                <a:ea typeface="Times New Roman" panose="02020603050405020304" pitchFamily="18" charset="0"/>
              </a:rPr>
              <a:t>Автоматизація бібліотечних процесів покликана забезпечити: одноразове введення даних і багатоцільове їх використання для пошуку документів, </a:t>
            </a:r>
            <a:r>
              <a:rPr lang="uk-UA" sz="2400" b="1" dirty="0" smtClean="0">
                <a:solidFill>
                  <a:schemeClr val="bg1"/>
                </a:solidFill>
                <a:ea typeface="Times New Roman" panose="02020603050405020304" pitchFamily="18" charset="0"/>
              </a:rPr>
              <a:t>передачу </a:t>
            </a:r>
            <a:r>
              <a:rPr lang="uk-UA" sz="2400" b="1" dirty="0">
                <a:solidFill>
                  <a:schemeClr val="bg1"/>
                </a:solidFill>
                <a:ea typeface="Times New Roman" panose="02020603050405020304" pitchFamily="18" charset="0"/>
              </a:rPr>
              <a:t>масивів даних іншим організаціям, підготовку видань тощо; багатоаспектний пошук даних за різними ознаками та їх поєднанням без формування додаткових карток, покажчиків; організацію комплектування фонду з використанням баз даних видавництв з автоматичним формуванням замовлень і автоматизованим обліком їх виконання; автоматизований облік і ведення бібліотечної статистики.</a:t>
            </a:r>
            <a:endParaRPr lang="ru-RU" sz="2400" b="1"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6655566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678"/>
            <a:ext cx="12192000" cy="6927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774356" y="1438709"/>
            <a:ext cx="10643287" cy="461665"/>
          </a:xfrm>
          <a:prstGeom prst="rect">
            <a:avLst/>
          </a:prstGeom>
        </p:spPr>
        <p:txBody>
          <a:bodyPr wrap="square">
            <a:spAutoFit/>
          </a:bodyPr>
          <a:lstStyle/>
          <a:p>
            <a:pPr marL="137160" indent="0" algn="just">
              <a:buNone/>
            </a:pPr>
            <a:r>
              <a:rPr lang="uk-UA" sz="2400" b="1" dirty="0">
                <a:solidFill>
                  <a:schemeClr val="bg1"/>
                </a:solidFill>
                <a:ea typeface="Times New Roman" panose="02020603050405020304" pitchFamily="18" charset="0"/>
              </a:rPr>
              <a:t>Інформаційна технологія сучасної бібліотеки ґрунтується на АБІС</a:t>
            </a:r>
            <a:r>
              <a:rPr lang="uk-UA" dirty="0"/>
              <a:t>.</a:t>
            </a:r>
            <a:endParaRPr lang="ru-RU" sz="2400" dirty="0"/>
          </a:p>
        </p:txBody>
      </p:sp>
      <p:sp>
        <p:nvSpPr>
          <p:cNvPr id="6" name="Прямоугольник 5"/>
          <p:cNvSpPr/>
          <p:nvPr/>
        </p:nvSpPr>
        <p:spPr>
          <a:xfrm>
            <a:off x="3789406" y="1900374"/>
            <a:ext cx="8303740" cy="3046988"/>
          </a:xfrm>
          <a:prstGeom prst="rect">
            <a:avLst/>
          </a:prstGeom>
        </p:spPr>
        <p:txBody>
          <a:bodyPr wrap="square">
            <a:spAutoFit/>
          </a:bodyPr>
          <a:lstStyle/>
          <a:p>
            <a:pPr marL="137160" indent="0" algn="just">
              <a:buNone/>
            </a:pPr>
            <a:r>
              <a:rPr lang="uk-UA" sz="2400" b="1" dirty="0">
                <a:solidFill>
                  <a:schemeClr val="bg1"/>
                </a:solidFill>
                <a:ea typeface="Times New Roman" panose="02020603050405020304" pitchFamily="18" charset="0"/>
              </a:rPr>
              <a:t>Повноцінна робота АБІС в світовому інформаційному просторі потребує виконання низки умов: відповідність стандартам (бібліографічним, на обладнання, програмне забезпечення та засоби комунікацій), без яких неможлива сумісність з іншими системами; використання відкритої архітектури, що дає змогу працювати з поширеними продуктами; пропускна здатність мережі має забезпечувати достатні засоби комунікації.</a:t>
            </a:r>
            <a:endParaRPr lang="ru-RU" sz="2400" b="1" dirty="0">
              <a:solidFill>
                <a:schemeClr val="bg1"/>
              </a:solidFill>
              <a:ea typeface="Times New Roman" panose="02020603050405020304" pitchFamily="18" charset="0"/>
            </a:endParaRPr>
          </a:p>
        </p:txBody>
      </p:sp>
      <p:sp>
        <p:nvSpPr>
          <p:cNvPr id="8" name="Прямоугольник 7"/>
          <p:cNvSpPr/>
          <p:nvPr/>
        </p:nvSpPr>
        <p:spPr>
          <a:xfrm>
            <a:off x="2101156" y="177968"/>
            <a:ext cx="7989688" cy="1200329"/>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Автоматизована бібліотечна </a:t>
            </a:r>
            <a:endParaRPr lang="en-US"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інформаційна система (АБІС)</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pic>
        <p:nvPicPr>
          <p:cNvPr id="2253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7778">
                        <a14:foregroundMark x1="33016" y1="91327" x2="33016" y2="91327"/>
                        <a14:foregroundMark x1="23810" y1="89796" x2="23810" y2="89796"/>
                      </a14:backgroundRemoval>
                    </a14:imgEffect>
                  </a14:imgLayer>
                </a14:imgProps>
              </a:ext>
              <a:ext uri="{28A0092B-C50C-407E-A947-70E740481C1C}">
                <a14:useLocalDpi xmlns:a14="http://schemas.microsoft.com/office/drawing/2010/main" val="0"/>
              </a:ext>
            </a:extLst>
          </a:blip>
          <a:srcRect/>
          <a:stretch>
            <a:fillRect/>
          </a:stretch>
        </p:blipFill>
        <p:spPr bwMode="auto">
          <a:xfrm>
            <a:off x="8046565" y="4917655"/>
            <a:ext cx="3371078"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54210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899017" y="1705598"/>
            <a:ext cx="4196983" cy="523220"/>
          </a:xfrm>
          <a:prstGeom prst="rect">
            <a:avLst/>
          </a:prstGeom>
        </p:spPr>
        <p:txBody>
          <a:bodyPr wrap="none">
            <a:spAutoFit/>
          </a:bodyPr>
          <a:lstStyle/>
          <a:p>
            <a:pPr lvl="0"/>
            <a:r>
              <a:rPr lang="uk-UA" sz="28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Бібліотечний фонд </a:t>
            </a:r>
            <a:endParaRPr lang="ru-RU" sz="28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7" name="Прямоугольник 6"/>
          <p:cNvSpPr/>
          <p:nvPr/>
        </p:nvSpPr>
        <p:spPr>
          <a:xfrm>
            <a:off x="1192863" y="291741"/>
            <a:ext cx="10424649" cy="1200329"/>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Наповнення інформаційного простору </a:t>
            </a:r>
          </a:p>
          <a:p>
            <a:pPr algn="ct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шкільної бібліотеки</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8" name="Прямоугольник 7"/>
          <p:cNvSpPr/>
          <p:nvPr/>
        </p:nvSpPr>
        <p:spPr>
          <a:xfrm>
            <a:off x="3724364" y="2228818"/>
            <a:ext cx="8122196" cy="2677656"/>
          </a:xfrm>
          <a:prstGeom prst="rect">
            <a:avLst/>
          </a:prstGeom>
        </p:spPr>
        <p:txBody>
          <a:bodyPr wrap="square">
            <a:spAutoFit/>
          </a:bodyPr>
          <a:lstStyle/>
          <a:p>
            <a:pPr marL="137160" indent="0" algn="just">
              <a:buNone/>
            </a:pPr>
            <a:r>
              <a:rPr lang="uk-UA" sz="2400" b="1" dirty="0">
                <a:solidFill>
                  <a:schemeClr val="bg1"/>
                </a:solidFill>
                <a:ea typeface="Times New Roman" panose="02020603050405020304" pitchFamily="18" charset="0"/>
              </a:rPr>
              <a:t>Основою діяльності будь-якої бібліотеки є документні ресурси на різних носіях інформації, що утворюють бібліотечний фонд. Основним принципом у формуванні бібліотечного фонду є його якісне поповнення документами підвищеного попиту, різними за видами, тематикою, мовами, з використанням всіх можливих джерел. </a:t>
            </a:r>
            <a:endParaRPr lang="ru-RU" sz="2400" b="1" dirty="0">
              <a:solidFill>
                <a:schemeClr val="bg1"/>
              </a:solidFill>
              <a:ea typeface="Times New Roman" panose="02020603050405020304" pitchFamily="18" charset="0"/>
            </a:endParaRPr>
          </a:p>
        </p:txBody>
      </p:sp>
      <p:pic>
        <p:nvPicPr>
          <p:cNvPr id="9" name="Рисунок 8" descr="Отделы библиотеки"/>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2682" y="4530090"/>
            <a:ext cx="3083878" cy="2033270"/>
          </a:xfrm>
          <a:prstGeom prst="rect">
            <a:avLst/>
          </a:prstGeom>
          <a:ln>
            <a:noFill/>
          </a:ln>
          <a:effectLst>
            <a:softEdge rad="112500"/>
          </a:effectLst>
        </p:spPr>
      </p:pic>
      <p:pic>
        <p:nvPicPr>
          <p:cNvPr id="10" name="Рисунок 9" descr="Українська бібліотечна енциклопедія"/>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6264" y="4530090"/>
            <a:ext cx="2512696" cy="1733550"/>
          </a:xfrm>
          <a:prstGeom prst="rect">
            <a:avLst/>
          </a:prstGeom>
          <a:ln>
            <a:noFill/>
          </a:ln>
          <a:effectLst>
            <a:softEdge rad="112500"/>
          </a:effectLst>
        </p:spPr>
      </p:pic>
    </p:spTree>
    <p:extLst>
      <p:ext uri="{BB962C8B-B14F-4D97-AF65-F5344CB8AC3E}">
        <p14:creationId xmlns:p14="http://schemas.microsoft.com/office/powerpoint/2010/main" val="10063066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406185" cy="6978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a:extLst>
              <a:ext uri="{FF2B5EF4-FFF2-40B4-BE49-F238E27FC236}">
                <a16:creationId xmlns:a16="http://schemas.microsoft.com/office/drawing/2014/main" xmlns="" id="{A08D2A4E-3BAB-4C1A-863E-890B03C8D1DF}"/>
              </a:ext>
            </a:extLst>
          </p:cNvPr>
          <p:cNvSpPr/>
          <p:nvPr/>
        </p:nvSpPr>
        <p:spPr>
          <a:xfrm>
            <a:off x="831424" y="130249"/>
            <a:ext cx="11360576" cy="1200329"/>
          </a:xfrm>
          <a:prstGeom prst="rect">
            <a:avLst/>
          </a:prstGeom>
        </p:spPr>
        <p:txBody>
          <a:bodyPr wrap="square">
            <a:spAutoFit/>
          </a:bodyPr>
          <a:lstStyle/>
          <a:p>
            <a:pPr algn="ct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Інформаційно-освітній простір закладу</a:t>
            </a:r>
            <a:b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b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загальної середньої освіти</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pic>
        <p:nvPicPr>
          <p:cNvPr id="7" name="Picture 6" descr="Руськокомарівська загальноосвітня школа І-ІІІ ступенів формує новий  освітній простір для Нової української школи. - 10 Серпня 2018 - відділ  освіти,молоді та спорту Ужгородської РДА">
            <a:extLst>
              <a:ext uri="{FF2B5EF4-FFF2-40B4-BE49-F238E27FC236}">
                <a16:creationId xmlns:a16="http://schemas.microsoft.com/office/drawing/2014/main" xmlns="" id="{DF9EEED3-E72D-45CB-A480-D1DAD56D9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986" y="1553000"/>
            <a:ext cx="2658275" cy="121704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xmlns="" id="{723CE148-E515-4BAA-851A-A5AB2E39D2B0}"/>
              </a:ext>
            </a:extLst>
          </p:cNvPr>
          <p:cNvSpPr/>
          <p:nvPr/>
        </p:nvSpPr>
        <p:spPr>
          <a:xfrm>
            <a:off x="4176584" y="1303796"/>
            <a:ext cx="5444534" cy="5078313"/>
          </a:xfrm>
          <a:prstGeom prst="rect">
            <a:avLst/>
          </a:prstGeom>
        </p:spPr>
        <p:txBody>
          <a:bodyPr wrap="square">
            <a:spAutoFit/>
          </a:bodyPr>
          <a:lstStyle/>
          <a:p>
            <a:pPr algn="just">
              <a:lnSpc>
                <a:spcPct val="150000"/>
              </a:lnSpc>
            </a:pPr>
            <a:r>
              <a:rPr lang="uk-UA" sz="2400" b="1" dirty="0">
                <a:solidFill>
                  <a:schemeClr val="bg1"/>
                </a:solidFill>
                <a:ea typeface="Times New Roman" panose="02020603050405020304" pitchFamily="18" charset="0"/>
              </a:rPr>
              <a:t>Інформаційно-освітній простір являє собою організоване середовище, що створюється як результат спільної діяльності усіх  структурних підрозділів закладу загальної середньої освіти і базується на широкому</a:t>
            </a:r>
            <a:r>
              <a:rPr lang="en-US" sz="2400" b="1" dirty="0">
                <a:solidFill>
                  <a:schemeClr val="bg1"/>
                </a:solidFill>
                <a:ea typeface="Times New Roman" panose="02020603050405020304" pitchFamily="18" charset="0"/>
              </a:rPr>
              <a:t> </a:t>
            </a:r>
            <a:r>
              <a:rPr lang="uk-UA" sz="2400" b="1" dirty="0">
                <a:solidFill>
                  <a:schemeClr val="bg1"/>
                </a:solidFill>
                <a:ea typeface="Times New Roman" panose="02020603050405020304" pitchFamily="18" charset="0"/>
              </a:rPr>
              <a:t>використанні інформаційних технологій, що забезпечуватиме новий рівень і якість освітнього процесу. </a:t>
            </a:r>
            <a:endParaRPr lang="ru-RU" sz="2400" b="1" dirty="0">
              <a:solidFill>
                <a:schemeClr val="bg1"/>
              </a:solidFill>
            </a:endParaRPr>
          </a:p>
        </p:txBody>
      </p:sp>
      <p:pic>
        <p:nvPicPr>
          <p:cNvPr id="9" name="Picture 4" descr="Як облаштовувати Новий освітній простір – три посібники для громад |  Громадський Простір">
            <a:extLst>
              <a:ext uri="{FF2B5EF4-FFF2-40B4-BE49-F238E27FC236}">
                <a16:creationId xmlns:a16="http://schemas.microsoft.com/office/drawing/2014/main" xmlns="" id="{672478F8-D18B-4D90-98D9-DF9DC8A4C1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3540" y="1939099"/>
            <a:ext cx="2348460" cy="310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6500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DF010D66-83EB-4F7F-AD6E-F888E3CFC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Прямоугольник 9"/>
          <p:cNvSpPr/>
          <p:nvPr/>
        </p:nvSpPr>
        <p:spPr>
          <a:xfrm>
            <a:off x="2628549" y="338707"/>
            <a:ext cx="5870518" cy="523220"/>
          </a:xfrm>
          <a:prstGeom prst="rect">
            <a:avLst/>
          </a:prstGeom>
        </p:spPr>
        <p:txBody>
          <a:bodyPr wrap="none">
            <a:spAutoFit/>
          </a:bodyPr>
          <a:lstStyle/>
          <a:p>
            <a:r>
              <a:rPr lang="uk-UA" sz="28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Електронні освітні ресурси </a:t>
            </a:r>
            <a:endParaRPr lang="ru-RU" sz="28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11" name="Прямоугольник 10"/>
          <p:cNvSpPr/>
          <p:nvPr/>
        </p:nvSpPr>
        <p:spPr>
          <a:xfrm>
            <a:off x="2400429" y="1329856"/>
            <a:ext cx="9265920" cy="1938992"/>
          </a:xfrm>
          <a:prstGeom prst="rect">
            <a:avLst/>
          </a:prstGeom>
        </p:spPr>
        <p:txBody>
          <a:bodyPr wrap="square">
            <a:spAutoFit/>
          </a:bodyPr>
          <a:lstStyle/>
          <a:p>
            <a:pPr marL="137160" indent="0" algn="just">
              <a:buNone/>
            </a:pPr>
            <a:r>
              <a:rPr lang="uk-UA" sz="2400" b="1" dirty="0">
                <a:solidFill>
                  <a:schemeClr val="bg1"/>
                </a:solidFill>
                <a:ea typeface="Times New Roman" panose="02020603050405020304" pitchFamily="18" charset="0"/>
              </a:rPr>
              <a:t>Електронні освітні ресурси - засоби навчання на цифрових носіях будь-якого типу або розміщені в інформаційно-телекомунікаційних системах, які відтворюються за  допомогою електронних технічних засобів і застосовуються в освітньому процесі.</a:t>
            </a:r>
          </a:p>
        </p:txBody>
      </p:sp>
      <p:pic>
        <p:nvPicPr>
          <p:cNvPr id="5127" name="Picture 7" descr="Міжнародна науково-практична Інтернет-конференція «Електронні інформаційні  ресурси: створення, використання, доступ - 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534" y="2999938"/>
            <a:ext cx="5858215" cy="3662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5732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167406" y="198457"/>
            <a:ext cx="9857186" cy="1200329"/>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Віртуальний інформаційний простір </a:t>
            </a:r>
          </a:p>
          <a:p>
            <a:pPr algn="ct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шкільної бібліотеки</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6" name="Прямоугольник 5"/>
          <p:cNvSpPr/>
          <p:nvPr/>
        </p:nvSpPr>
        <p:spPr>
          <a:xfrm>
            <a:off x="810578" y="1639054"/>
            <a:ext cx="5285421" cy="523220"/>
          </a:xfrm>
          <a:prstGeom prst="rect">
            <a:avLst/>
          </a:prstGeom>
        </p:spPr>
        <p:txBody>
          <a:bodyPr wrap="none">
            <a:spAutoFit/>
          </a:bodyPr>
          <a:lstStyle/>
          <a:p>
            <a:r>
              <a:rPr lang="uk-UA" sz="28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Сайт шкільної бібліотеки</a:t>
            </a:r>
            <a:endParaRPr lang="ru-RU" sz="28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7" name="Прямоугольник 6"/>
          <p:cNvSpPr/>
          <p:nvPr/>
        </p:nvSpPr>
        <p:spPr>
          <a:xfrm>
            <a:off x="3697128" y="2170628"/>
            <a:ext cx="8230712" cy="2308324"/>
          </a:xfrm>
          <a:prstGeom prst="rect">
            <a:avLst/>
          </a:prstGeom>
        </p:spPr>
        <p:txBody>
          <a:bodyPr wrap="square">
            <a:spAutoFit/>
          </a:bodyPr>
          <a:lstStyle/>
          <a:p>
            <a:pPr marL="137160" indent="0" algn="just">
              <a:buNone/>
            </a:pPr>
            <a:r>
              <a:rPr lang="uk-UA" b="1" i="1" dirty="0"/>
              <a:t> </a:t>
            </a:r>
            <a:r>
              <a:rPr lang="uk-UA" sz="2400" b="1" dirty="0">
                <a:solidFill>
                  <a:schemeClr val="bg1"/>
                </a:solidFill>
                <a:ea typeface="Times New Roman" panose="02020603050405020304" pitchFamily="18" charset="0"/>
              </a:rPr>
              <a:t>Головна мета сайту – поширення інформації про бібліотеку та її послуги; надання доступу віртуальним користувачам до власних </a:t>
            </a:r>
            <a:r>
              <a:rPr lang="uk-UA" sz="2400" b="1" dirty="0" smtClean="0">
                <a:solidFill>
                  <a:schemeClr val="bg1"/>
                </a:solidFill>
                <a:ea typeface="Times New Roman" panose="02020603050405020304" pitchFamily="18" charset="0"/>
              </a:rPr>
              <a:t>ресурсів бібліотеки; допомога </a:t>
            </a:r>
            <a:r>
              <a:rPr lang="uk-UA" sz="2400" b="1" dirty="0">
                <a:solidFill>
                  <a:schemeClr val="bg1"/>
                </a:solidFill>
                <a:ea typeface="Times New Roman" panose="02020603050405020304" pitchFamily="18" charset="0"/>
              </a:rPr>
              <a:t>дітям зорієнтуватися в мережі інтернет (запропонувати їм посилання на безпечні, цікаві та корисні ресурси); популяризувати книжку та читання. </a:t>
            </a:r>
            <a:endParaRPr lang="ru-RU" sz="2400" b="1" dirty="0">
              <a:solidFill>
                <a:schemeClr val="bg1"/>
              </a:solidFill>
              <a:ea typeface="Times New Roman" panose="02020603050405020304" pitchFamily="18" charset="0"/>
            </a:endParaRPr>
          </a:p>
        </p:txBody>
      </p:sp>
      <p:pic>
        <p:nvPicPr>
          <p:cNvPr id="24578" name="Picture 2" descr="Сайт шкільної бібліотеки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441" y="4478952"/>
            <a:ext cx="3454400" cy="23479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2003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1000" fill="hold"/>
                                        <p:tgtEl>
                                          <p:spTgt spid="24578"/>
                                        </p:tgtEl>
                                        <p:attrNameLst>
                                          <p:attrName>ppt_w</p:attrName>
                                        </p:attrNameLst>
                                      </p:cBhvr>
                                      <p:tavLst>
                                        <p:tav tm="0">
                                          <p:val>
                                            <p:fltVal val="0"/>
                                          </p:val>
                                        </p:tav>
                                        <p:tav tm="100000">
                                          <p:val>
                                            <p:strVal val="#ppt_w"/>
                                          </p:val>
                                        </p:tav>
                                      </p:tavLst>
                                    </p:anim>
                                    <p:anim calcmode="lin" valueType="num">
                                      <p:cBhvr>
                                        <p:cTn id="8" dur="1000" fill="hold"/>
                                        <p:tgtEl>
                                          <p:spTgt spid="24578"/>
                                        </p:tgtEl>
                                        <p:attrNameLst>
                                          <p:attrName>ppt_h</p:attrName>
                                        </p:attrNameLst>
                                      </p:cBhvr>
                                      <p:tavLst>
                                        <p:tav tm="0">
                                          <p:val>
                                            <p:fltVal val="0"/>
                                          </p:val>
                                        </p:tav>
                                        <p:tav tm="100000">
                                          <p:val>
                                            <p:strVal val="#ppt_h"/>
                                          </p:val>
                                        </p:tav>
                                      </p:tavLst>
                                    </p:anim>
                                    <p:animEffect transition="in" filter="fade">
                                      <p:cBhvr>
                                        <p:cTn id="9" dur="1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077645" y="456178"/>
            <a:ext cx="3177473" cy="523220"/>
          </a:xfrm>
          <a:prstGeom prst="rect">
            <a:avLst/>
          </a:prstGeom>
        </p:spPr>
        <p:txBody>
          <a:bodyPr wrap="none">
            <a:spAutoFit/>
          </a:bodyPr>
          <a:lstStyle/>
          <a:p>
            <a:r>
              <a:rPr lang="uk-UA" sz="28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Контент сайту </a:t>
            </a:r>
            <a:endParaRPr lang="ru-RU" sz="28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6" name="Прямоугольник 5"/>
          <p:cNvSpPr/>
          <p:nvPr/>
        </p:nvSpPr>
        <p:spPr>
          <a:xfrm>
            <a:off x="2844800" y="1272550"/>
            <a:ext cx="7945120" cy="1569660"/>
          </a:xfrm>
          <a:prstGeom prst="rect">
            <a:avLst/>
          </a:prstGeom>
        </p:spPr>
        <p:txBody>
          <a:bodyPr wrap="square">
            <a:spAutoFit/>
          </a:bodyPr>
          <a:lstStyle/>
          <a:p>
            <a:pPr marL="137160" indent="0" algn="just">
              <a:buNone/>
            </a:pPr>
            <a:r>
              <a:rPr lang="uk-UA" sz="2400" b="1" dirty="0">
                <a:solidFill>
                  <a:schemeClr val="bg1"/>
                </a:solidFill>
                <a:ea typeface="Times New Roman" panose="02020603050405020304" pitchFamily="18" charset="0"/>
              </a:rPr>
              <a:t>Контент сайту має відповідати основним функціям шкільної бібліотеки – виховній, інформаційній, кільтурно-дозвіллєвий, організаційній,  сприяти  формуванню інформаційної культури учнів.</a:t>
            </a:r>
          </a:p>
        </p:txBody>
      </p:sp>
      <p:pic>
        <p:nvPicPr>
          <p:cNvPr id="23556" name="Picture 4" descr="Cанаторна школа-інтернат №4 - Заход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360" y="2974042"/>
            <a:ext cx="4876800" cy="3390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027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1000" fill="hold"/>
                                        <p:tgtEl>
                                          <p:spTgt spid="23556"/>
                                        </p:tgtEl>
                                        <p:attrNameLst>
                                          <p:attrName>ppt_w</p:attrName>
                                        </p:attrNameLst>
                                      </p:cBhvr>
                                      <p:tavLst>
                                        <p:tav tm="0">
                                          <p:val>
                                            <p:fltVal val="0"/>
                                          </p:val>
                                        </p:tav>
                                        <p:tav tm="100000">
                                          <p:val>
                                            <p:strVal val="#ppt_w"/>
                                          </p:val>
                                        </p:tav>
                                      </p:tavLst>
                                    </p:anim>
                                    <p:anim calcmode="lin" valueType="num">
                                      <p:cBhvr>
                                        <p:cTn id="8" dur="1000" fill="hold"/>
                                        <p:tgtEl>
                                          <p:spTgt spid="23556"/>
                                        </p:tgtEl>
                                        <p:attrNameLst>
                                          <p:attrName>ppt_h</p:attrName>
                                        </p:attrNameLst>
                                      </p:cBhvr>
                                      <p:tavLst>
                                        <p:tav tm="0">
                                          <p:val>
                                            <p:fltVal val="0"/>
                                          </p:val>
                                        </p:tav>
                                        <p:tav tm="100000">
                                          <p:val>
                                            <p:strVal val="#ppt_h"/>
                                          </p:val>
                                        </p:tav>
                                      </p:tavLst>
                                    </p:anim>
                                    <p:animEffect transition="in" filter="fade">
                                      <p:cBhvr>
                                        <p:cTn id="9" dur="1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016000" y="218926"/>
            <a:ext cx="10003059" cy="523220"/>
          </a:xfrm>
          <a:prstGeom prst="rect">
            <a:avLst/>
          </a:prstGeom>
        </p:spPr>
        <p:txBody>
          <a:bodyPr wrap="none">
            <a:spAutoFit/>
          </a:bodyPr>
          <a:lstStyle/>
          <a:p>
            <a:r>
              <a:rPr lang="uk-UA" sz="28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Орієнтовна структури сайту шкільної бібліотеки</a:t>
            </a:r>
            <a:endParaRPr lang="ru-RU" sz="28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6" name="Прямоугольник 5"/>
          <p:cNvSpPr/>
          <p:nvPr/>
        </p:nvSpPr>
        <p:spPr>
          <a:xfrm>
            <a:off x="812800" y="1007388"/>
            <a:ext cx="5953760" cy="2308324"/>
          </a:xfrm>
          <a:prstGeom prst="rect">
            <a:avLst/>
          </a:prstGeom>
        </p:spPr>
        <p:txBody>
          <a:bodyPr wrap="square">
            <a:spAutoFit/>
          </a:bodyPr>
          <a:lstStyle/>
          <a:p>
            <a:pPr marL="342900" lvl="0" indent="-342900">
              <a:buFont typeface="Wingdings" panose="05000000000000000000" pitchFamily="2" charset="2"/>
              <a:buChar char="Ø"/>
            </a:pPr>
            <a:r>
              <a:rPr lang="uk-UA" sz="2000" b="1" dirty="0">
                <a:solidFill>
                  <a:schemeClr val="bg1"/>
                </a:solidFill>
                <a:ea typeface="Times New Roman" panose="02020603050405020304" pitchFamily="18" charset="0"/>
              </a:rPr>
              <a:t>новини, календар для відображення інформації про заходи бібліотеки (якщо таку сторінку створено, її потрібно постійно оновлювати);</a:t>
            </a:r>
            <a:endParaRPr lang="ru-RU" sz="2000" b="1" dirty="0">
              <a:solidFill>
                <a:schemeClr val="bg1"/>
              </a:solidFill>
              <a:ea typeface="Times New Roman" panose="02020603050405020304" pitchFamily="18" charset="0"/>
            </a:endParaRPr>
          </a:p>
          <a:p>
            <a:pPr marL="342900" lvl="0" indent="-342900">
              <a:buFont typeface="Wingdings" panose="05000000000000000000" pitchFamily="2" charset="2"/>
              <a:buChar char="Ø"/>
            </a:pPr>
            <a:r>
              <a:rPr lang="uk-UA" sz="2000" b="1" dirty="0">
                <a:solidFill>
                  <a:schemeClr val="bg1"/>
                </a:solidFill>
                <a:ea typeface="Times New Roman" panose="02020603050405020304" pitchFamily="18" charset="0"/>
              </a:rPr>
              <a:t> контактна інформація (адреса, телефон, </a:t>
            </a:r>
            <a:r>
              <a:rPr lang="ru-RU" sz="2000" b="1" dirty="0">
                <a:solidFill>
                  <a:schemeClr val="bg1"/>
                </a:solidFill>
                <a:ea typeface="Times New Roman" panose="02020603050405020304" pitchFamily="18" charset="0"/>
              </a:rPr>
              <a:t>e</a:t>
            </a:r>
            <a:r>
              <a:rPr lang="uk-UA" sz="2000" b="1" dirty="0">
                <a:solidFill>
                  <a:schemeClr val="bg1"/>
                </a:solidFill>
                <a:ea typeface="Times New Roman" panose="02020603050405020304" pitchFamily="18" charset="0"/>
              </a:rPr>
              <a:t>-</a:t>
            </a:r>
            <a:r>
              <a:rPr lang="ru-RU" sz="2000" b="1" dirty="0" err="1">
                <a:solidFill>
                  <a:schemeClr val="bg1"/>
                </a:solidFill>
                <a:ea typeface="Times New Roman" panose="02020603050405020304" pitchFamily="18" charset="0"/>
              </a:rPr>
              <a:t>mail</a:t>
            </a:r>
            <a:r>
              <a:rPr lang="uk-UA" sz="2000" b="1" dirty="0">
                <a:solidFill>
                  <a:schemeClr val="bg1"/>
                </a:solidFill>
                <a:ea typeface="Times New Roman" panose="02020603050405020304" pitchFamily="18" charset="0"/>
              </a:rPr>
              <a:t>, ПІБ </a:t>
            </a:r>
            <a:r>
              <a:rPr lang="uk-UA" sz="2000" b="1" dirty="0" err="1" smtClean="0">
                <a:solidFill>
                  <a:schemeClr val="bg1"/>
                </a:solidFill>
                <a:ea typeface="Times New Roman" panose="02020603050405020304" pitchFamily="18" charset="0"/>
              </a:rPr>
              <a:t>бібліотекаря</a:t>
            </a:r>
            <a:r>
              <a:rPr lang="uk-UA" sz="2000" b="1" dirty="0" smtClean="0">
                <a:solidFill>
                  <a:schemeClr val="bg1"/>
                </a:solidFill>
                <a:ea typeface="Times New Roman" panose="02020603050405020304" pitchFamily="18" charset="0"/>
              </a:rPr>
              <a:t>);</a:t>
            </a:r>
            <a:endParaRPr lang="uk-UA" sz="2000" b="1" dirty="0">
              <a:solidFill>
                <a:schemeClr val="bg1"/>
              </a:solidFill>
              <a:ea typeface="Times New Roman" panose="02020603050405020304" pitchFamily="18" charset="0"/>
            </a:endParaRPr>
          </a:p>
          <a:p>
            <a:pPr marL="342900" indent="-342900">
              <a:buFont typeface="Wingdings" panose="05000000000000000000" pitchFamily="2" charset="2"/>
              <a:buChar char="Ø"/>
            </a:pPr>
            <a:r>
              <a:rPr lang="uk-UA" sz="2000" b="1" dirty="0">
                <a:solidFill>
                  <a:schemeClr val="bg1"/>
                </a:solidFill>
                <a:ea typeface="Times New Roman" panose="02020603050405020304" pitchFamily="18" charset="0"/>
              </a:rPr>
              <a:t> бази даних (якщо такі є в бібліотеці);</a:t>
            </a:r>
            <a:endParaRPr lang="ru-RU" sz="2000" b="1" dirty="0">
              <a:solidFill>
                <a:schemeClr val="bg1"/>
              </a:solidFill>
              <a:ea typeface="Times New Roman" panose="02020603050405020304" pitchFamily="18" charset="0"/>
            </a:endParaRPr>
          </a:p>
          <a:p>
            <a:endParaRPr lang="ru-RU" sz="2400" b="1" dirty="0">
              <a:solidFill>
                <a:schemeClr val="bg1"/>
              </a:solidFill>
              <a:ea typeface="Times New Roman" panose="02020603050405020304" pitchFamily="18" charset="0"/>
            </a:endParaRPr>
          </a:p>
        </p:txBody>
      </p:sp>
      <p:sp>
        <p:nvSpPr>
          <p:cNvPr id="7" name="Прямоугольник 6"/>
          <p:cNvSpPr/>
          <p:nvPr/>
        </p:nvSpPr>
        <p:spPr>
          <a:xfrm>
            <a:off x="4923058" y="3315712"/>
            <a:ext cx="6517101" cy="3139321"/>
          </a:xfrm>
          <a:prstGeom prst="rect">
            <a:avLst/>
          </a:prstGeom>
        </p:spPr>
        <p:txBody>
          <a:bodyPr wrap="square">
            <a:spAutoFit/>
          </a:bodyPr>
          <a:lstStyle/>
          <a:p>
            <a:pPr marL="342900" lvl="0" indent="-342900">
              <a:buFont typeface="Wingdings" panose="05000000000000000000" pitchFamily="2" charset="2"/>
              <a:buChar char="Ø"/>
            </a:pPr>
            <a:r>
              <a:rPr lang="uk-UA" sz="2000" b="1" dirty="0">
                <a:solidFill>
                  <a:schemeClr val="bg1"/>
                </a:solidFill>
                <a:ea typeface="Times New Roman" panose="02020603050405020304" pitchFamily="18" charset="0"/>
              </a:rPr>
              <a:t>посилання на довідкові ресурси;</a:t>
            </a:r>
          </a:p>
          <a:p>
            <a:pPr marL="342900" lvl="0" indent="-342900">
              <a:buFont typeface="Wingdings" panose="05000000000000000000" pitchFamily="2" charset="2"/>
              <a:buChar char="Ø"/>
            </a:pPr>
            <a:r>
              <a:rPr lang="uk-UA" sz="2000" b="1" dirty="0">
                <a:solidFill>
                  <a:schemeClr val="bg1"/>
                </a:solidFill>
                <a:ea typeface="Times New Roman" panose="02020603050405020304" pitchFamily="18" charset="0"/>
              </a:rPr>
              <a:t> посилання на ресурси для батьків (читання, безпека в інтернеті);</a:t>
            </a:r>
          </a:p>
          <a:p>
            <a:pPr marL="342900" lvl="0" indent="-342900">
              <a:buFont typeface="Wingdings" panose="05000000000000000000" pitchFamily="2" charset="2"/>
              <a:buChar char="Ø"/>
            </a:pPr>
            <a:r>
              <a:rPr lang="uk-UA" sz="2000" b="1" dirty="0">
                <a:solidFill>
                  <a:schemeClr val="bg1"/>
                </a:solidFill>
                <a:ea typeface="Times New Roman" panose="02020603050405020304" pitchFamily="18" charset="0"/>
              </a:rPr>
              <a:t> читання – анотовані онлайн-ресурси;</a:t>
            </a:r>
          </a:p>
          <a:p>
            <a:pPr marL="342900" lvl="0" indent="-342900">
              <a:buFont typeface="Wingdings" panose="05000000000000000000" pitchFamily="2" charset="2"/>
              <a:buChar char="Ø"/>
            </a:pPr>
            <a:r>
              <a:rPr lang="uk-UA" sz="2000" b="1" dirty="0">
                <a:solidFill>
                  <a:schemeClr val="bg1"/>
                </a:solidFill>
                <a:ea typeface="Times New Roman" panose="02020603050405020304" pitchFamily="18" charset="0"/>
              </a:rPr>
              <a:t> інформаційна грамотність (поради, ресурси);</a:t>
            </a:r>
          </a:p>
          <a:p>
            <a:pPr marL="342900" lvl="0" indent="-342900">
              <a:buFont typeface="Wingdings" panose="05000000000000000000" pitchFamily="2" charset="2"/>
              <a:buChar char="Ø"/>
            </a:pPr>
            <a:r>
              <a:rPr lang="uk-UA" sz="2000" b="1" dirty="0">
                <a:solidFill>
                  <a:schemeClr val="bg1"/>
                </a:solidFill>
                <a:ea typeface="Times New Roman" panose="02020603050405020304" pitchFamily="18" charset="0"/>
              </a:rPr>
              <a:t> допомога в підготовці до уроків (посилання, поради, ресурси);</a:t>
            </a:r>
          </a:p>
          <a:p>
            <a:pPr marL="342900" lvl="0" indent="-342900">
              <a:buFont typeface="Wingdings" panose="05000000000000000000" pitchFamily="2" charset="2"/>
              <a:buChar char="Ø"/>
            </a:pPr>
            <a:r>
              <a:rPr lang="uk-UA" sz="2000" b="1" dirty="0">
                <a:solidFill>
                  <a:schemeClr val="bg1"/>
                </a:solidFill>
                <a:ea typeface="Times New Roman" panose="02020603050405020304" pitchFamily="18" charset="0"/>
              </a:rPr>
              <a:t> матеріали вчителів;</a:t>
            </a:r>
          </a:p>
          <a:p>
            <a:pPr marL="342900" lvl="0" indent="-342900">
              <a:buFont typeface="Wingdings" panose="05000000000000000000" pitchFamily="2" charset="2"/>
              <a:buChar char="Ø"/>
            </a:pPr>
            <a:r>
              <a:rPr lang="uk-UA" sz="2000" b="1" dirty="0">
                <a:solidFill>
                  <a:schemeClr val="bg1"/>
                </a:solidFill>
                <a:ea typeface="Times New Roman" panose="02020603050405020304" pitchFamily="18" charset="0"/>
              </a:rPr>
              <a:t> кращі творчі роботи школярів.</a:t>
            </a:r>
          </a:p>
          <a:p>
            <a:endParaRPr lang="ru-RU" dirty="0"/>
          </a:p>
        </p:txBody>
      </p:sp>
      <p:sp>
        <p:nvSpPr>
          <p:cNvPr id="8" name="Прямоугольник 7"/>
          <p:cNvSpPr/>
          <p:nvPr/>
        </p:nvSpPr>
        <p:spPr>
          <a:xfrm>
            <a:off x="7112001" y="1007388"/>
            <a:ext cx="4673600" cy="2246769"/>
          </a:xfrm>
          <a:prstGeom prst="rect">
            <a:avLst/>
          </a:prstGeom>
        </p:spPr>
        <p:txBody>
          <a:bodyPr wrap="square">
            <a:spAutoFit/>
          </a:bodyPr>
          <a:lstStyle/>
          <a:p>
            <a:pPr marL="285750" lvl="0" indent="-285750">
              <a:buFont typeface="Wingdings" panose="05000000000000000000" pitchFamily="2" charset="2"/>
              <a:buChar char="Ø"/>
            </a:pPr>
            <a:r>
              <a:rPr lang="uk-UA" sz="2000" b="1" dirty="0">
                <a:solidFill>
                  <a:schemeClr val="bg1"/>
                </a:solidFill>
                <a:ea typeface="Times New Roman" panose="02020603050405020304" pitchFamily="18" charset="0"/>
              </a:rPr>
              <a:t>правила користування бібліотекою; режим роботи;</a:t>
            </a:r>
          </a:p>
          <a:p>
            <a:pPr marL="285750" lvl="0" indent="-285750">
              <a:buFont typeface="Wingdings" panose="05000000000000000000" pitchFamily="2" charset="2"/>
              <a:buChar char="Ø"/>
            </a:pPr>
            <a:r>
              <a:rPr lang="uk-UA" sz="2000" b="1" dirty="0">
                <a:solidFill>
                  <a:schemeClr val="bg1"/>
                </a:solidFill>
                <a:ea typeface="Times New Roman" panose="02020603050405020304" pitchFamily="18" charset="0"/>
              </a:rPr>
              <a:t> напрями роботи бібліотеки; послуги бібліотеки;</a:t>
            </a:r>
          </a:p>
          <a:p>
            <a:pPr marL="285750" lvl="0" indent="-285750">
              <a:buFont typeface="Wingdings" panose="05000000000000000000" pitchFamily="2" charset="2"/>
              <a:buChar char="Ø"/>
            </a:pPr>
            <a:r>
              <a:rPr lang="uk-UA" sz="2000" b="1" dirty="0">
                <a:solidFill>
                  <a:schemeClr val="bg1"/>
                </a:solidFill>
                <a:ea typeface="Times New Roman" panose="02020603050405020304" pitchFamily="18" charset="0"/>
              </a:rPr>
              <a:t> посилання на ресурси для вчителів;</a:t>
            </a:r>
          </a:p>
          <a:p>
            <a:pPr marL="285750" lvl="0" indent="-285750">
              <a:buFont typeface="Wingdings" panose="05000000000000000000" pitchFamily="2" charset="2"/>
              <a:buChar char="Ø"/>
            </a:pPr>
            <a:r>
              <a:rPr lang="uk-UA" sz="2000" b="1" dirty="0">
                <a:solidFill>
                  <a:schemeClr val="bg1"/>
                </a:solidFill>
                <a:ea typeface="Times New Roman" panose="02020603050405020304" pitchFamily="18" charset="0"/>
              </a:rPr>
              <a:t> посилання на освітні ресурси для школярів</a:t>
            </a:r>
            <a:r>
              <a:rPr lang="uk-UA" b="1" dirty="0">
                <a:solidFill>
                  <a:schemeClr val="bg1"/>
                </a:solidFill>
                <a:ea typeface="Times New Roman" panose="02020603050405020304" pitchFamily="18" charset="0"/>
              </a:rPr>
              <a:t>;</a:t>
            </a:r>
          </a:p>
        </p:txBody>
      </p:sp>
    </p:spTree>
    <p:extLst>
      <p:ext uri="{BB962C8B-B14F-4D97-AF65-F5344CB8AC3E}">
        <p14:creationId xmlns:p14="http://schemas.microsoft.com/office/powerpoint/2010/main" val="15409486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987342" y="239524"/>
            <a:ext cx="8217314" cy="523220"/>
          </a:xfrm>
          <a:prstGeom prst="rect">
            <a:avLst/>
          </a:prstGeom>
        </p:spPr>
        <p:txBody>
          <a:bodyPr wrap="none">
            <a:spAutoFit/>
          </a:bodyPr>
          <a:lstStyle/>
          <a:p>
            <a:r>
              <a:rPr lang="uk-UA" sz="28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Блог шкільної бібліотеки, </a:t>
            </a:r>
            <a:r>
              <a:rPr lang="uk-UA" sz="2800" b="1" dirty="0" err="1">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бібліотекаря</a:t>
            </a:r>
            <a:r>
              <a:rPr lang="uk-UA" sz="28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 </a:t>
            </a:r>
            <a:endParaRPr lang="ru-RU" sz="28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6" name="Прямоугольник 5"/>
          <p:cNvSpPr/>
          <p:nvPr/>
        </p:nvSpPr>
        <p:spPr>
          <a:xfrm>
            <a:off x="1239521" y="1047413"/>
            <a:ext cx="10688320" cy="1938992"/>
          </a:xfrm>
          <a:prstGeom prst="rect">
            <a:avLst/>
          </a:prstGeom>
        </p:spPr>
        <p:txBody>
          <a:bodyPr wrap="square">
            <a:spAutoFit/>
          </a:bodyPr>
          <a:lstStyle/>
          <a:p>
            <a:pPr algn="just"/>
            <a:r>
              <a:rPr lang="uk-UA" dirty="0">
                <a:solidFill>
                  <a:srgbClr val="211E1E"/>
                </a:solidFill>
                <a:ea typeface="Calibri" panose="020F0502020204030204" pitchFamily="34" charset="0"/>
              </a:rPr>
              <a:t> </a:t>
            </a:r>
            <a:r>
              <a:rPr lang="uk-UA" sz="2400" b="1" dirty="0">
                <a:solidFill>
                  <a:schemeClr val="bg1"/>
                </a:solidFill>
                <a:ea typeface="Times New Roman" panose="02020603050405020304" pitchFamily="18" charset="0"/>
              </a:rPr>
              <a:t>Створення блогу шкільної бібліотеки  сприятиме залученню нових читачів, налагодженню зв’язку з віддаленими користувачами бібліотеки, поширенню інформації про ресурси шкільної бібліотеки, </a:t>
            </a:r>
            <a:r>
              <a:rPr lang="uk-UA" sz="2400" b="1" dirty="0" smtClean="0">
                <a:solidFill>
                  <a:schemeClr val="bg1"/>
                </a:solidFill>
                <a:ea typeface="Times New Roman" panose="02020603050405020304" pitchFamily="18" charset="0"/>
              </a:rPr>
              <a:t>анонсування </a:t>
            </a:r>
            <a:r>
              <a:rPr lang="uk-UA" sz="2400" b="1" dirty="0">
                <a:solidFill>
                  <a:schemeClr val="bg1"/>
                </a:solidFill>
                <a:ea typeface="Times New Roman" panose="02020603050405020304" pitchFamily="18" charset="0"/>
              </a:rPr>
              <a:t>бібліотечних подій, обговоренню книжкових новинок, подій, послуг, обміну досвідом   з колегами  тощо.</a:t>
            </a:r>
            <a:r>
              <a:rPr lang="ru-RU" b="1" dirty="0"/>
              <a:t>    </a:t>
            </a:r>
            <a:endParaRPr lang="ru-RU" sz="2400" b="1" dirty="0">
              <a:solidFill>
                <a:schemeClr val="bg1"/>
              </a:solidFill>
              <a:ea typeface="Times New Roman" panose="02020603050405020304" pitchFamily="18" charset="0"/>
            </a:endParaRPr>
          </a:p>
        </p:txBody>
      </p:sp>
      <p:sp>
        <p:nvSpPr>
          <p:cNvPr id="7" name="Прямоугольник 6"/>
          <p:cNvSpPr/>
          <p:nvPr/>
        </p:nvSpPr>
        <p:spPr>
          <a:xfrm>
            <a:off x="3312160" y="3102710"/>
            <a:ext cx="8229600" cy="1077218"/>
          </a:xfrm>
          <a:prstGeom prst="rect">
            <a:avLst/>
          </a:prstGeom>
        </p:spPr>
        <p:txBody>
          <a:bodyPr wrap="square">
            <a:spAutoFit/>
          </a:bodyPr>
          <a:lstStyle/>
          <a:p>
            <a:pPr algn="ctr"/>
            <a:r>
              <a:rPr lang="uk-UA" sz="3200" b="1" dirty="0">
                <a:solidFill>
                  <a:schemeClr val="bg1"/>
                </a:solidFill>
                <a:ea typeface="Times New Roman" panose="02020603050405020304" pitchFamily="18" charset="0"/>
              </a:rPr>
              <a:t>Цікавий та унікальний зміст блогу – одна з найважливіших складових успіху.</a:t>
            </a:r>
            <a:endParaRPr lang="uk-UA" sz="3200" dirty="0"/>
          </a:p>
        </p:txBody>
      </p:sp>
      <p:pic>
        <p:nvPicPr>
          <p:cNvPr id="25602" name="Picture 2" descr="Блог шкільної бібліотеки"/>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50" b="6730"/>
          <a:stretch/>
        </p:blipFill>
        <p:spPr bwMode="auto">
          <a:xfrm>
            <a:off x="8105936" y="4195916"/>
            <a:ext cx="3783012" cy="26104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9160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fltVal val="0"/>
                                          </p:val>
                                        </p:tav>
                                        <p:tav tm="100000">
                                          <p:val>
                                            <p:strVal val="#ppt_w"/>
                                          </p:val>
                                        </p:tav>
                                      </p:tavLst>
                                    </p:anim>
                                    <p:anim calcmode="lin" valueType="num">
                                      <p:cBhvr>
                                        <p:cTn id="8" dur="1000" fill="hold"/>
                                        <p:tgtEl>
                                          <p:spTgt spid="25602"/>
                                        </p:tgtEl>
                                        <p:attrNameLst>
                                          <p:attrName>ppt_h</p:attrName>
                                        </p:attrNameLst>
                                      </p:cBhvr>
                                      <p:tavLst>
                                        <p:tav tm="0">
                                          <p:val>
                                            <p:fltVal val="0"/>
                                          </p:val>
                                        </p:tav>
                                        <p:tav tm="100000">
                                          <p:val>
                                            <p:strVal val="#ppt_h"/>
                                          </p:val>
                                        </p:tav>
                                      </p:tavLst>
                                    </p:anim>
                                    <p:animEffect transition="in" filter="fade">
                                      <p:cBhvr>
                                        <p:cTn id="9" dur="1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a:extLst>
              <a:ext uri="{FF2B5EF4-FFF2-40B4-BE49-F238E27FC236}">
                <a16:creationId xmlns:a16="http://schemas.microsoft.com/office/drawing/2014/main" xmlns="" id="{C077D1F3-7CDE-40D8-8A1C-CE3ADEBB57D4}"/>
              </a:ext>
            </a:extLst>
          </p:cNvPr>
          <p:cNvSpPr/>
          <p:nvPr/>
        </p:nvSpPr>
        <p:spPr>
          <a:xfrm>
            <a:off x="152400" y="131382"/>
            <a:ext cx="11887200" cy="1200329"/>
          </a:xfrm>
          <a:prstGeom prst="rect">
            <a:avLst/>
          </a:prstGeom>
        </p:spPr>
        <p:txBody>
          <a:bodyPr wrap="square">
            <a:spAutoFit/>
          </a:bodyPr>
          <a:lstStyle/>
          <a:p>
            <a:pPr algn="ct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Створення сучасного фізичного бібліотечного простору шкільної бібліотеки</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3" name="Прямоугольник 2">
            <a:extLst>
              <a:ext uri="{FF2B5EF4-FFF2-40B4-BE49-F238E27FC236}">
                <a16:creationId xmlns:a16="http://schemas.microsoft.com/office/drawing/2014/main" xmlns="" id="{F10AC568-57E0-4238-B734-E85733C55AFE}"/>
              </a:ext>
            </a:extLst>
          </p:cNvPr>
          <p:cNvSpPr/>
          <p:nvPr/>
        </p:nvSpPr>
        <p:spPr>
          <a:xfrm>
            <a:off x="2176272" y="1562405"/>
            <a:ext cx="9144000" cy="1200329"/>
          </a:xfrm>
          <a:prstGeom prst="rect">
            <a:avLst/>
          </a:prstGeom>
        </p:spPr>
        <p:txBody>
          <a:bodyPr wrap="square">
            <a:spAutoFit/>
          </a:bodyPr>
          <a:lstStyle/>
          <a:p>
            <a:pPr algn="just"/>
            <a:r>
              <a:rPr lang="uk-UA" sz="2400" b="1" dirty="0">
                <a:solidFill>
                  <a:schemeClr val="bg1"/>
                </a:solidFill>
              </a:rPr>
              <a:t>Якість роботи шкільної бібліотеки з обслуговування учасників освітнього процесу  значною мірою визначається тим, як організовано   її фізичний простір. </a:t>
            </a:r>
            <a:endParaRPr lang="ru-RU" sz="2400" b="1" dirty="0">
              <a:solidFill>
                <a:schemeClr val="bg1"/>
              </a:solidFill>
            </a:endParaRPr>
          </a:p>
        </p:txBody>
      </p:sp>
      <p:pic>
        <p:nvPicPr>
          <p:cNvPr id="4" name="Рисунок 3">
            <a:extLst>
              <a:ext uri="{FF2B5EF4-FFF2-40B4-BE49-F238E27FC236}">
                <a16:creationId xmlns:a16="http://schemas.microsoft.com/office/drawing/2014/main" xmlns="" id="{78831E81-30A8-4B56-A2A0-038233641D20}"/>
              </a:ext>
            </a:extLst>
          </p:cNvPr>
          <p:cNvPicPr>
            <a:picLocks noChangeAspect="1"/>
          </p:cNvPicPr>
          <p:nvPr/>
        </p:nvPicPr>
        <p:blipFill>
          <a:blip r:embed="rId3"/>
          <a:stretch>
            <a:fillRect/>
          </a:stretch>
        </p:blipFill>
        <p:spPr>
          <a:xfrm>
            <a:off x="6912864" y="2993428"/>
            <a:ext cx="4754879" cy="3248149"/>
          </a:xfrm>
          <a:prstGeom prst="rect">
            <a:avLst/>
          </a:prstGeom>
          <a:ln>
            <a:noFill/>
          </a:ln>
          <a:effectLst>
            <a:softEdge rad="112500"/>
          </a:effectLst>
        </p:spPr>
      </p:pic>
    </p:spTree>
    <p:extLst>
      <p:ext uri="{BB962C8B-B14F-4D97-AF65-F5344CB8AC3E}">
        <p14:creationId xmlns:p14="http://schemas.microsoft.com/office/powerpoint/2010/main" val="14862091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9D172C8-F48F-4F95-88CD-B6F5FE64D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406185" cy="6978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a:extLst>
              <a:ext uri="{FF2B5EF4-FFF2-40B4-BE49-F238E27FC236}">
                <a16:creationId xmlns:a16="http://schemas.microsoft.com/office/drawing/2014/main" xmlns="" id="{04EBF3BF-ED7D-41BE-B763-02F8BDE5AC0B}"/>
              </a:ext>
            </a:extLst>
          </p:cNvPr>
          <p:cNvSpPr/>
          <p:nvPr/>
        </p:nvSpPr>
        <p:spPr>
          <a:xfrm>
            <a:off x="1164366" y="193908"/>
            <a:ext cx="10602582"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Площа  приміщень шкільної бібліотеки </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Прямоугольник 5">
            <a:extLst>
              <a:ext uri="{FF2B5EF4-FFF2-40B4-BE49-F238E27FC236}">
                <a16:creationId xmlns:a16="http://schemas.microsoft.com/office/drawing/2014/main" xmlns="" id="{B11BF5CE-38F5-4C15-AA00-80E21A4C35B1}"/>
              </a:ext>
            </a:extLst>
          </p:cNvPr>
          <p:cNvSpPr/>
          <p:nvPr/>
        </p:nvSpPr>
        <p:spPr>
          <a:xfrm>
            <a:off x="1664208" y="1003541"/>
            <a:ext cx="10102740" cy="1569660"/>
          </a:xfrm>
          <a:prstGeom prst="rect">
            <a:avLst/>
          </a:prstGeom>
        </p:spPr>
        <p:txBody>
          <a:bodyPr wrap="square">
            <a:spAutoFit/>
          </a:bodyPr>
          <a:lstStyle/>
          <a:p>
            <a:pPr marL="137160" indent="0" algn="just">
              <a:buNone/>
            </a:pPr>
            <a:r>
              <a:rPr lang="uk-UA" sz="2400" b="1" dirty="0">
                <a:solidFill>
                  <a:schemeClr val="bg1"/>
                </a:solidFill>
              </a:rPr>
              <a:t>Сумарна площа всіх приміщень шкільної бібліотеки визначається  з розрахунку не менше ніж 0,3 м2 на кожного учня школи, 2,4 м2  на одне читацьке місце, фонд відкритого доступу 5,0 м2 на тисячу одиниць фонду,  книгосховище 2,5 м2  на тисячу одиниць зберігання тощо</a:t>
            </a:r>
            <a:r>
              <a:rPr lang="uk-UA" dirty="0"/>
              <a:t>. </a:t>
            </a:r>
            <a:endParaRPr lang="ru-RU" dirty="0"/>
          </a:p>
        </p:txBody>
      </p:sp>
      <p:sp>
        <p:nvSpPr>
          <p:cNvPr id="7" name="Прямоугольник 6">
            <a:extLst>
              <a:ext uri="{FF2B5EF4-FFF2-40B4-BE49-F238E27FC236}">
                <a16:creationId xmlns:a16="http://schemas.microsoft.com/office/drawing/2014/main" xmlns="" id="{32EAC85A-017F-467D-A7A9-E6659A54729F}"/>
              </a:ext>
            </a:extLst>
          </p:cNvPr>
          <p:cNvSpPr/>
          <p:nvPr/>
        </p:nvSpPr>
        <p:spPr>
          <a:xfrm>
            <a:off x="3639312" y="2919263"/>
            <a:ext cx="8388096" cy="954107"/>
          </a:xfrm>
          <a:prstGeom prst="rect">
            <a:avLst/>
          </a:prstGeom>
          <a:solidFill>
            <a:schemeClr val="bg2"/>
          </a:solidFill>
        </p:spPr>
        <p:txBody>
          <a:bodyPr wrap="square">
            <a:spAutoFit/>
          </a:bodyPr>
          <a:lstStyle/>
          <a:p>
            <a:pPr marL="137160" indent="0">
              <a:buNone/>
            </a:pPr>
            <a:r>
              <a:rPr lang="ru-RU" sz="2800" b="1" dirty="0">
                <a:solidFill>
                  <a:srgbClr val="0070C0"/>
                </a:solidFill>
              </a:rPr>
              <a:t>ДБН В.2.2-3:2018 </a:t>
            </a:r>
            <a:r>
              <a:rPr lang="ru-RU" sz="2800" b="1" dirty="0">
                <a:solidFill>
                  <a:schemeClr val="bg1"/>
                </a:solidFill>
              </a:rPr>
              <a:t> </a:t>
            </a:r>
            <a:r>
              <a:rPr lang="ru-RU" sz="2800" u="sng" dirty="0">
                <a:hlinkClick r:id="rId3"/>
              </a:rPr>
              <a:t>http://www.minregion.gov.ua/wp-content/uploads/2018/06/V223_InBul.pdf 181 181</a:t>
            </a:r>
            <a:r>
              <a:rPr lang="ru-RU" sz="2800" u="sng" dirty="0"/>
              <a:t> </a:t>
            </a:r>
            <a:endParaRPr lang="ru-RU" sz="2800" dirty="0"/>
          </a:p>
        </p:txBody>
      </p:sp>
      <p:pic>
        <p:nvPicPr>
          <p:cNvPr id="8" name="Рисунок 7">
            <a:extLst>
              <a:ext uri="{FF2B5EF4-FFF2-40B4-BE49-F238E27FC236}">
                <a16:creationId xmlns:a16="http://schemas.microsoft.com/office/drawing/2014/main" xmlns="" id="{7EAC29C6-8603-4DC9-806B-C01675B6A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991" y="4094624"/>
            <a:ext cx="3425957" cy="2569468"/>
          </a:xfrm>
          <a:prstGeom prst="rect">
            <a:avLst/>
          </a:prstGeom>
          <a:ln>
            <a:noFill/>
          </a:ln>
          <a:effectLst>
            <a:softEdge rad="112500"/>
          </a:effectLst>
        </p:spPr>
      </p:pic>
    </p:spTree>
    <p:extLst>
      <p:ext uri="{BB962C8B-B14F-4D97-AF65-F5344CB8AC3E}">
        <p14:creationId xmlns:p14="http://schemas.microsoft.com/office/powerpoint/2010/main" val="13982932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xmlns="" id="{DFC14A7B-128C-4D2F-9A28-BC28BE4C4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56" y="0"/>
            <a:ext cx="12299092" cy="6918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a:extLst>
              <a:ext uri="{FF2B5EF4-FFF2-40B4-BE49-F238E27FC236}">
                <a16:creationId xmlns:a16="http://schemas.microsoft.com/office/drawing/2014/main" xmlns="" id="{7E23CCEA-17E9-4CD6-BF45-81ED319CEFDA}"/>
              </a:ext>
            </a:extLst>
          </p:cNvPr>
          <p:cNvSpPr/>
          <p:nvPr/>
        </p:nvSpPr>
        <p:spPr>
          <a:xfrm>
            <a:off x="2313524" y="198043"/>
            <a:ext cx="7321235" cy="1200329"/>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Облаштування  приміщень </a:t>
            </a:r>
          </a:p>
          <a:p>
            <a:pPr algn="ct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шкільних бібліотек </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4" name="Прямоугольник 3">
            <a:extLst>
              <a:ext uri="{FF2B5EF4-FFF2-40B4-BE49-F238E27FC236}">
                <a16:creationId xmlns:a16="http://schemas.microsoft.com/office/drawing/2014/main" xmlns="" id="{129D7931-B83A-45CE-9943-1B34B5D8DFB3}"/>
              </a:ext>
            </a:extLst>
          </p:cNvPr>
          <p:cNvSpPr/>
          <p:nvPr/>
        </p:nvSpPr>
        <p:spPr>
          <a:xfrm>
            <a:off x="3584448" y="1398372"/>
            <a:ext cx="8339328" cy="4524315"/>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Ø"/>
            </a:pPr>
            <a:r>
              <a:rPr lang="uk-UA" sz="2400" b="1" dirty="0">
                <a:solidFill>
                  <a:schemeClr val="bg1"/>
                </a:solidFill>
              </a:rPr>
              <a:t>основне приміщення бібліотеки бажано розташовувати на першому поверсі (проєктне рішення має враховувати потреби користувачів з особливими потребами);</a:t>
            </a:r>
            <a:endParaRPr lang="ru-RU" sz="2400" b="1" dirty="0">
              <a:solidFill>
                <a:schemeClr val="bg1"/>
              </a:solidFill>
            </a:endParaRPr>
          </a:p>
          <a:p>
            <a:pPr marL="342900" lvl="0" indent="-342900" algn="just">
              <a:lnSpc>
                <a:spcPct val="150000"/>
              </a:lnSpc>
              <a:spcAft>
                <a:spcPts val="0"/>
              </a:spcAft>
              <a:buFont typeface="Wingdings" panose="05000000000000000000" pitchFamily="2" charset="2"/>
              <a:buChar char="Ø"/>
            </a:pPr>
            <a:r>
              <a:rPr lang="uk-UA" sz="2400" b="1" dirty="0">
                <a:solidFill>
                  <a:schemeClr val="bg1"/>
                </a:solidFill>
              </a:rPr>
              <a:t>на площі приміщення бібліотеки </a:t>
            </a:r>
            <a:r>
              <a:rPr lang="uk-UA" sz="2400" b="1" dirty="0" smtClean="0">
                <a:solidFill>
                  <a:schemeClr val="bg1"/>
                </a:solidFill>
              </a:rPr>
              <a:t>мають </a:t>
            </a:r>
            <a:r>
              <a:rPr lang="uk-UA" sz="2400" b="1" dirty="0">
                <a:solidFill>
                  <a:schemeClr val="bg1"/>
                </a:solidFill>
              </a:rPr>
              <a:t>бути облаштовані комфортні зони: для обслуговування користувачів, самостійної роботи, зберігання фонду, рекреаційна  зона; </a:t>
            </a:r>
            <a:endParaRPr lang="ru-RU" sz="2400" b="1" dirty="0">
              <a:solidFill>
                <a:schemeClr val="bg1"/>
              </a:solidFill>
            </a:endParaRPr>
          </a:p>
          <a:p>
            <a:pPr marL="342900" lvl="0" indent="-342900" algn="just">
              <a:lnSpc>
                <a:spcPct val="150000"/>
              </a:lnSpc>
              <a:spcAft>
                <a:spcPts val="0"/>
              </a:spcAft>
              <a:buFont typeface="Wingdings" panose="05000000000000000000" pitchFamily="2" charset="2"/>
              <a:buChar char="Ø"/>
            </a:pPr>
            <a:r>
              <a:rPr lang="uk-UA" sz="2400" b="1" dirty="0">
                <a:solidFill>
                  <a:schemeClr val="bg1"/>
                </a:solidFill>
              </a:rPr>
              <a:t>приміщення бібліотеки (хоча б його частина) </a:t>
            </a:r>
            <a:r>
              <a:rPr lang="uk-UA" sz="2400" b="1" dirty="0" smtClean="0">
                <a:solidFill>
                  <a:schemeClr val="bg1"/>
                </a:solidFill>
              </a:rPr>
              <a:t>має </a:t>
            </a:r>
            <a:r>
              <a:rPr lang="uk-UA" sz="2400" b="1" dirty="0">
                <a:solidFill>
                  <a:schemeClr val="bg1"/>
                </a:solidFill>
              </a:rPr>
              <a:t>бути ізольоване від зовнішніх джерел шуму;</a:t>
            </a:r>
            <a:endParaRPr lang="ru-RU" sz="2400" b="1" dirty="0">
              <a:solidFill>
                <a:schemeClr val="bg1"/>
              </a:solidFill>
            </a:endParaRPr>
          </a:p>
        </p:txBody>
      </p:sp>
    </p:spTree>
    <p:extLst>
      <p:ext uri="{BB962C8B-B14F-4D97-AF65-F5344CB8AC3E}">
        <p14:creationId xmlns:p14="http://schemas.microsoft.com/office/powerpoint/2010/main" val="8925171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8BADC6-5038-417D-9447-F7AF2A0EA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406185" cy="6978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a:extLst>
              <a:ext uri="{FF2B5EF4-FFF2-40B4-BE49-F238E27FC236}">
                <a16:creationId xmlns:a16="http://schemas.microsoft.com/office/drawing/2014/main" xmlns="" id="{70B970C6-FE7D-40BC-9503-64FA5C20306C}"/>
              </a:ext>
            </a:extLst>
          </p:cNvPr>
          <p:cNvSpPr/>
          <p:nvPr/>
        </p:nvSpPr>
        <p:spPr>
          <a:xfrm>
            <a:off x="914400" y="143228"/>
            <a:ext cx="11045952" cy="2805063"/>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Ø"/>
            </a:pPr>
            <a:r>
              <a:rPr lang="uk-UA" sz="2400" b="1" dirty="0">
                <a:solidFill>
                  <a:schemeClr val="bg1"/>
                </a:solidFill>
              </a:rPr>
              <a:t> приміщення бібліотеки має бути достатньо освітленим (у разі потреби  штучним освітленням);</a:t>
            </a:r>
            <a:endParaRPr lang="ru-RU" sz="2400" b="1" dirty="0">
              <a:solidFill>
                <a:schemeClr val="bg1"/>
              </a:solidFill>
            </a:endParaRPr>
          </a:p>
          <a:p>
            <a:pPr marL="342900" lvl="0" indent="-342900" algn="just">
              <a:lnSpc>
                <a:spcPct val="150000"/>
              </a:lnSpc>
              <a:spcAft>
                <a:spcPts val="0"/>
              </a:spcAft>
              <a:buFont typeface="Wingdings" panose="05000000000000000000" pitchFamily="2" charset="2"/>
              <a:buChar char="Ø"/>
            </a:pPr>
            <a:r>
              <a:rPr lang="uk-UA" sz="2400" b="1" dirty="0">
                <a:solidFill>
                  <a:schemeClr val="bg1"/>
                </a:solidFill>
              </a:rPr>
              <a:t>температура в приміщенні має відповідати санітарним нормам (для забезпечення комфортних умов для читачів бібліотеку оснащують кондиціонером);</a:t>
            </a:r>
            <a:endParaRPr lang="ru-RU" sz="2400" b="1" dirty="0">
              <a:solidFill>
                <a:schemeClr val="bg1"/>
              </a:solidFill>
            </a:endParaRPr>
          </a:p>
        </p:txBody>
      </p:sp>
      <p:sp>
        <p:nvSpPr>
          <p:cNvPr id="6" name="Прямоугольник 5">
            <a:extLst>
              <a:ext uri="{FF2B5EF4-FFF2-40B4-BE49-F238E27FC236}">
                <a16:creationId xmlns:a16="http://schemas.microsoft.com/office/drawing/2014/main" xmlns="" id="{125684A2-9209-42E6-82AE-717A44FBF065}"/>
              </a:ext>
            </a:extLst>
          </p:cNvPr>
          <p:cNvSpPr/>
          <p:nvPr/>
        </p:nvSpPr>
        <p:spPr>
          <a:xfrm>
            <a:off x="4059936" y="2453465"/>
            <a:ext cx="7900416" cy="3970318"/>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Ø"/>
            </a:pPr>
            <a:r>
              <a:rPr lang="uk-UA" sz="2400" b="1" dirty="0">
                <a:solidFill>
                  <a:schemeClr val="bg1"/>
                </a:solidFill>
              </a:rPr>
              <a:t>естетичне оформлення, використання елементів декоративного оформлення, оригінальні полиці, арки з додатковим освітленням із гіпсокартону, оформлення стін </a:t>
            </a:r>
            <a:r>
              <a:rPr lang="uk-UA" sz="2400" b="1" dirty="0" smtClean="0">
                <a:solidFill>
                  <a:schemeClr val="bg1"/>
                </a:solidFill>
              </a:rPr>
              <a:t>зображенням персонажів </a:t>
            </a:r>
            <a:r>
              <a:rPr lang="uk-UA" sz="2400" b="1" dirty="0">
                <a:solidFill>
                  <a:schemeClr val="bg1"/>
                </a:solidFill>
              </a:rPr>
              <a:t>казок чи </a:t>
            </a:r>
            <a:r>
              <a:rPr lang="uk-UA" sz="2400" b="1" dirty="0" smtClean="0">
                <a:solidFill>
                  <a:schemeClr val="bg1"/>
                </a:solidFill>
              </a:rPr>
              <a:t>героїв </a:t>
            </a:r>
            <a:r>
              <a:rPr lang="uk-UA" sz="2400" b="1" dirty="0">
                <a:solidFill>
                  <a:schemeClr val="bg1"/>
                </a:solidFill>
              </a:rPr>
              <a:t>популярних дитячих книжок;</a:t>
            </a:r>
            <a:endParaRPr lang="ru-RU" sz="2400" b="1" dirty="0">
              <a:solidFill>
                <a:schemeClr val="bg1"/>
              </a:solidFill>
            </a:endParaRPr>
          </a:p>
          <a:p>
            <a:pPr marL="342900" lvl="0" indent="-342900" algn="just">
              <a:lnSpc>
                <a:spcPct val="150000"/>
              </a:lnSpc>
              <a:spcAft>
                <a:spcPts val="0"/>
              </a:spcAft>
              <a:buFont typeface="Wingdings" panose="05000000000000000000" pitchFamily="2" charset="2"/>
              <a:buChar char="Ø"/>
            </a:pPr>
            <a:r>
              <a:rPr lang="uk-UA" sz="2400" b="1" dirty="0">
                <a:solidFill>
                  <a:schemeClr val="bg1"/>
                </a:solidFill>
              </a:rPr>
              <a:t>проєктне рішення має враховувати особливі потреби користувачів-інвалідів.</a:t>
            </a:r>
            <a:endParaRPr lang="ru-RU" sz="2400" b="1" dirty="0">
              <a:solidFill>
                <a:schemeClr val="bg1"/>
              </a:solidFill>
            </a:endParaRPr>
          </a:p>
        </p:txBody>
      </p:sp>
    </p:spTree>
    <p:extLst>
      <p:ext uri="{BB962C8B-B14F-4D97-AF65-F5344CB8AC3E}">
        <p14:creationId xmlns:p14="http://schemas.microsoft.com/office/powerpoint/2010/main" val="687825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xmlns="" id="{90D8E8CD-0497-4E35-BCF3-97CEDC353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a:extLst>
              <a:ext uri="{FF2B5EF4-FFF2-40B4-BE49-F238E27FC236}">
                <a16:creationId xmlns:a16="http://schemas.microsoft.com/office/drawing/2014/main" xmlns="" id="{04CDF06E-0962-49E9-A0D6-5CC75BA84676}"/>
              </a:ext>
            </a:extLst>
          </p:cNvPr>
          <p:cNvSpPr/>
          <p:nvPr/>
        </p:nvSpPr>
        <p:spPr>
          <a:xfrm>
            <a:off x="1325302" y="274568"/>
            <a:ext cx="9541395"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Організація бібліотечного простору</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4" name="Прямоугольник 3">
            <a:extLst>
              <a:ext uri="{FF2B5EF4-FFF2-40B4-BE49-F238E27FC236}">
                <a16:creationId xmlns:a16="http://schemas.microsoft.com/office/drawing/2014/main" xmlns="" id="{8EC4FE60-37B6-4B03-87D1-1A067D36CCD9}"/>
              </a:ext>
            </a:extLst>
          </p:cNvPr>
          <p:cNvSpPr/>
          <p:nvPr/>
        </p:nvSpPr>
        <p:spPr>
          <a:xfrm>
            <a:off x="566928" y="1088578"/>
            <a:ext cx="8363625" cy="1938992"/>
          </a:xfrm>
          <a:prstGeom prst="rect">
            <a:avLst/>
          </a:prstGeom>
        </p:spPr>
        <p:txBody>
          <a:bodyPr wrap="square">
            <a:spAutoFit/>
          </a:bodyPr>
          <a:lstStyle/>
          <a:p>
            <a:pPr marL="137160" indent="0" algn="just">
              <a:buNone/>
            </a:pPr>
            <a:r>
              <a:rPr lang="uk-UA" sz="2400" b="1" dirty="0">
                <a:solidFill>
                  <a:schemeClr val="bg1"/>
                </a:solidFill>
              </a:rPr>
              <a:t>Шкільна бібліотека як фізичний простір передбачає забезпечення всіх учасників освітнього процесу доступом до просторово-відокремлених зон, оснащених робочими місцями, технічним обладнанням і комунікаційною інфраструктурою.</a:t>
            </a:r>
            <a:endParaRPr lang="ru-RU" sz="2400" b="1" dirty="0">
              <a:solidFill>
                <a:schemeClr val="bg1"/>
              </a:solidFill>
            </a:endParaRPr>
          </a:p>
        </p:txBody>
      </p:sp>
      <p:sp>
        <p:nvSpPr>
          <p:cNvPr id="5" name="Прямоугольник 4">
            <a:extLst>
              <a:ext uri="{FF2B5EF4-FFF2-40B4-BE49-F238E27FC236}">
                <a16:creationId xmlns:a16="http://schemas.microsoft.com/office/drawing/2014/main" xmlns="" id="{22E93714-12BD-4177-87F6-FA04DB00A5A7}"/>
              </a:ext>
            </a:extLst>
          </p:cNvPr>
          <p:cNvSpPr/>
          <p:nvPr/>
        </p:nvSpPr>
        <p:spPr>
          <a:xfrm>
            <a:off x="4443984" y="3195249"/>
            <a:ext cx="6876288" cy="3293209"/>
          </a:xfrm>
          <a:prstGeom prst="rect">
            <a:avLst/>
          </a:prstGeom>
        </p:spPr>
        <p:txBody>
          <a:bodyPr wrap="square">
            <a:spAutoFit/>
          </a:bodyPr>
          <a:lstStyle/>
          <a:p>
            <a:pPr marL="137160" indent="0" algn="ctr">
              <a:buNone/>
            </a:pPr>
            <a:r>
              <a:rPr lang="uk-UA" sz="2800" b="1" dirty="0">
                <a:solidFill>
                  <a:schemeClr val="bg1"/>
                </a:solidFill>
              </a:rPr>
              <a:t>Організація бібліотечного простору </a:t>
            </a:r>
          </a:p>
          <a:p>
            <a:pPr marL="137160" indent="0" algn="ctr">
              <a:buNone/>
            </a:pPr>
            <a:r>
              <a:rPr lang="uk-UA" sz="2800" b="1" dirty="0">
                <a:solidFill>
                  <a:schemeClr val="bg1"/>
                </a:solidFill>
              </a:rPr>
              <a:t>передбачає такі принципи зонування:</a:t>
            </a:r>
            <a:r>
              <a:rPr lang="ru-RU" sz="2800" b="1" dirty="0">
                <a:solidFill>
                  <a:schemeClr val="bg1"/>
                </a:solidFill>
              </a:rPr>
              <a:t> </a:t>
            </a:r>
          </a:p>
          <a:p>
            <a:pPr lvl="0" algn="ctr"/>
            <a:r>
              <a:rPr lang="uk-UA" sz="2400" b="1" dirty="0">
                <a:solidFill>
                  <a:schemeClr val="bg1"/>
                </a:solidFill>
              </a:rPr>
              <a:t>відкритість;</a:t>
            </a:r>
          </a:p>
          <a:p>
            <a:pPr lvl="0" algn="ctr"/>
            <a:r>
              <a:rPr lang="uk-UA" sz="2400" b="1" dirty="0">
                <a:solidFill>
                  <a:schemeClr val="bg1"/>
                </a:solidFill>
              </a:rPr>
              <a:t>комфортність; </a:t>
            </a:r>
            <a:endParaRPr lang="ru-RU" sz="2400" b="1" dirty="0">
              <a:solidFill>
                <a:schemeClr val="bg1"/>
              </a:solidFill>
            </a:endParaRPr>
          </a:p>
          <a:p>
            <a:pPr lvl="0" algn="ctr"/>
            <a:r>
              <a:rPr lang="uk-UA" sz="2400" b="1" dirty="0">
                <a:solidFill>
                  <a:schemeClr val="bg1"/>
                </a:solidFill>
              </a:rPr>
              <a:t>креативність;	</a:t>
            </a:r>
            <a:endParaRPr lang="ru-RU" sz="2400" b="1" dirty="0">
              <a:solidFill>
                <a:schemeClr val="bg1"/>
              </a:solidFill>
            </a:endParaRPr>
          </a:p>
          <a:p>
            <a:pPr lvl="0" algn="ctr"/>
            <a:r>
              <a:rPr lang="uk-UA" sz="2400" b="1" dirty="0">
                <a:solidFill>
                  <a:schemeClr val="bg1"/>
                </a:solidFill>
              </a:rPr>
              <a:t>мобільність;</a:t>
            </a:r>
            <a:endParaRPr lang="ru-RU" sz="2400" b="1" dirty="0">
              <a:solidFill>
                <a:schemeClr val="bg1"/>
              </a:solidFill>
            </a:endParaRPr>
          </a:p>
          <a:p>
            <a:pPr lvl="0" algn="ctr"/>
            <a:r>
              <a:rPr lang="uk-UA" sz="2400" b="1" dirty="0">
                <a:solidFill>
                  <a:schemeClr val="bg1"/>
                </a:solidFill>
              </a:rPr>
              <a:t>багатофункціональність;</a:t>
            </a:r>
            <a:endParaRPr lang="ru-RU" sz="2400" b="1" dirty="0">
              <a:solidFill>
                <a:schemeClr val="bg1"/>
              </a:solidFill>
            </a:endParaRPr>
          </a:p>
          <a:p>
            <a:pPr lvl="0" algn="ctr"/>
            <a:r>
              <a:rPr lang="uk-UA" sz="2400" b="1" dirty="0">
                <a:solidFill>
                  <a:schemeClr val="bg1"/>
                </a:solidFill>
              </a:rPr>
              <a:t>безпека.</a:t>
            </a:r>
            <a:endParaRPr lang="ru-RU" sz="2400" b="1" dirty="0">
              <a:solidFill>
                <a:schemeClr val="bg1"/>
              </a:solidFill>
            </a:endParaRPr>
          </a:p>
        </p:txBody>
      </p:sp>
      <p:pic>
        <p:nvPicPr>
          <p:cNvPr id="6" name="Picture 4" descr="Перетворення шкільної бібліотеки у Львові. Фото «до» та «після»">
            <a:extLst>
              <a:ext uri="{FF2B5EF4-FFF2-40B4-BE49-F238E27FC236}">
                <a16:creationId xmlns:a16="http://schemas.microsoft.com/office/drawing/2014/main" xmlns="" id="{39722505-5374-4B8C-9868-3EBF92B231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0" y="860375"/>
            <a:ext cx="2889592" cy="21671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8312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a:extLst>
              <a:ext uri="{FF2B5EF4-FFF2-40B4-BE49-F238E27FC236}">
                <a16:creationId xmlns:a16="http://schemas.microsoft.com/office/drawing/2014/main" xmlns="" id="{A08D2A4E-3BAB-4C1A-863E-890B03C8D1DF}"/>
              </a:ext>
            </a:extLst>
          </p:cNvPr>
          <p:cNvSpPr/>
          <p:nvPr/>
        </p:nvSpPr>
        <p:spPr>
          <a:xfrm>
            <a:off x="958068" y="124412"/>
            <a:ext cx="8643425" cy="646331"/>
          </a:xfrm>
          <a:prstGeom prst="rect">
            <a:avLst/>
          </a:prstGeom>
        </p:spPr>
        <p:txBody>
          <a:bodyPr wrap="square">
            <a:spAutoFit/>
          </a:bodyPr>
          <a:lstStyle/>
          <a:p>
            <a:pPr algn="ct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Шкільна бібліотека</a:t>
            </a:r>
          </a:p>
        </p:txBody>
      </p:sp>
      <p:sp>
        <p:nvSpPr>
          <p:cNvPr id="8" name="Прямоугольник 7">
            <a:extLst>
              <a:ext uri="{FF2B5EF4-FFF2-40B4-BE49-F238E27FC236}">
                <a16:creationId xmlns:a16="http://schemas.microsoft.com/office/drawing/2014/main" xmlns="" id="{723CE148-E515-4BAA-851A-A5AB2E39D2B0}"/>
              </a:ext>
            </a:extLst>
          </p:cNvPr>
          <p:cNvSpPr/>
          <p:nvPr/>
        </p:nvSpPr>
        <p:spPr>
          <a:xfrm>
            <a:off x="958068" y="702690"/>
            <a:ext cx="7700130" cy="3231654"/>
          </a:xfrm>
          <a:prstGeom prst="rect">
            <a:avLst/>
          </a:prstGeom>
        </p:spPr>
        <p:txBody>
          <a:bodyPr wrap="square">
            <a:spAutoFit/>
          </a:bodyPr>
          <a:lstStyle/>
          <a:p>
            <a:pPr algn="just">
              <a:lnSpc>
                <a:spcPct val="150000"/>
              </a:lnSpc>
            </a:pPr>
            <a:r>
              <a:rPr lang="uk-UA" sz="2400" b="1" dirty="0">
                <a:solidFill>
                  <a:schemeClr val="bg1"/>
                </a:solidFill>
                <a:ea typeface="Times New Roman" panose="02020603050405020304" pitchFamily="18" charset="0"/>
              </a:rPr>
              <a:t>Шкільна бібліотека як невід'ємна складова освітнього середовища ЗЗСО в організаційному форматі інформаційно-бібліотечного центру покликана виконувати функції інформаційного, ресурсного, культурного, освітнього, соціокультурного центру.</a:t>
            </a:r>
            <a:endParaRPr lang="ru-RU" sz="2400" b="1" dirty="0">
              <a:solidFill>
                <a:schemeClr val="bg1"/>
              </a:solidFill>
              <a:ea typeface="Times New Roman" panose="02020603050405020304" pitchFamily="18" charset="0"/>
            </a:endParaRPr>
          </a:p>
          <a:p>
            <a:pPr algn="just"/>
            <a:endParaRPr lang="en-US" sz="2400" b="1" dirty="0">
              <a:solidFill>
                <a:schemeClr val="bg1"/>
              </a:solidFill>
              <a:ea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9895" y="668870"/>
            <a:ext cx="2968367" cy="26710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5938" y="3698266"/>
            <a:ext cx="3409903" cy="25201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9" descr="В станице Дондуковской открылась первая в Адыгее модельная библиотека"/>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8133" y="3525271"/>
            <a:ext cx="3109032" cy="2515884"/>
          </a:xfrm>
          <a:prstGeom prst="rect">
            <a:avLst/>
          </a:prstGeom>
          <a:ln>
            <a:noFill/>
          </a:ln>
          <a:effectLst>
            <a:softEdge rad="112500"/>
          </a:effectLst>
        </p:spPr>
      </p:pic>
    </p:spTree>
    <p:extLst>
      <p:ext uri="{BB962C8B-B14F-4D97-AF65-F5344CB8AC3E}">
        <p14:creationId xmlns:p14="http://schemas.microsoft.com/office/powerpoint/2010/main" val="13835461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Effect transition="in" filter="fade">
                                      <p:cBhvr>
                                        <p:cTn id="9" dur="1000"/>
                                        <p:tgtEl>
                                          <p:spTgt spid="2050"/>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p:cTn id="17" dur="1000" fill="hold"/>
                                        <p:tgtEl>
                                          <p:spTgt spid="2051"/>
                                        </p:tgtEl>
                                        <p:attrNameLst>
                                          <p:attrName>ppt_w</p:attrName>
                                        </p:attrNameLst>
                                      </p:cBhvr>
                                      <p:tavLst>
                                        <p:tav tm="0">
                                          <p:val>
                                            <p:fltVal val="0"/>
                                          </p:val>
                                        </p:tav>
                                        <p:tav tm="100000">
                                          <p:val>
                                            <p:strVal val="#ppt_w"/>
                                          </p:val>
                                        </p:tav>
                                      </p:tavLst>
                                    </p:anim>
                                    <p:anim calcmode="lin" valueType="num">
                                      <p:cBhvr>
                                        <p:cTn id="18" dur="1000" fill="hold"/>
                                        <p:tgtEl>
                                          <p:spTgt spid="2051"/>
                                        </p:tgtEl>
                                        <p:attrNameLst>
                                          <p:attrName>ppt_h</p:attrName>
                                        </p:attrNameLst>
                                      </p:cBhvr>
                                      <p:tavLst>
                                        <p:tav tm="0">
                                          <p:val>
                                            <p:fltVal val="0"/>
                                          </p:val>
                                        </p:tav>
                                        <p:tav tm="100000">
                                          <p:val>
                                            <p:strVal val="#ppt_h"/>
                                          </p:val>
                                        </p:tav>
                                      </p:tavLst>
                                    </p:anim>
                                    <p:animEffect transition="in" filter="fade">
                                      <p:cBhvr>
                                        <p:cTn id="19"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xmlns="" id="{DF3D468A-8116-491C-83E8-5810BCC4E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a:extLst>
              <a:ext uri="{FF2B5EF4-FFF2-40B4-BE49-F238E27FC236}">
                <a16:creationId xmlns:a16="http://schemas.microsoft.com/office/drawing/2014/main" xmlns="" id="{3E062D77-EE77-48D1-9A25-4FE5960F7E1F}"/>
              </a:ext>
            </a:extLst>
          </p:cNvPr>
          <p:cNvSpPr/>
          <p:nvPr/>
        </p:nvSpPr>
        <p:spPr>
          <a:xfrm>
            <a:off x="679704" y="548659"/>
            <a:ext cx="7376160" cy="1938992"/>
          </a:xfrm>
          <a:prstGeom prst="rect">
            <a:avLst/>
          </a:prstGeom>
        </p:spPr>
        <p:txBody>
          <a:bodyPr wrap="square">
            <a:spAutoFit/>
          </a:bodyPr>
          <a:lstStyle/>
          <a:p>
            <a:pPr marL="137160" indent="0" algn="just">
              <a:buNone/>
            </a:pPr>
            <a:r>
              <a:rPr lang="uk-UA" sz="2400" b="1" dirty="0">
                <a:solidFill>
                  <a:schemeClr val="bg1"/>
                </a:solidFill>
              </a:rPr>
              <a:t>Для підвищення рівня комфортності бібліотеки, вдосконалення її естетичного вигляду  використовують гнучке планування, різні засоби і прийоми дизайну, такі, зокрема, як кольорове оформлення та ін. </a:t>
            </a:r>
            <a:endParaRPr lang="ru-RU" sz="2400" b="1" dirty="0">
              <a:solidFill>
                <a:schemeClr val="bg1"/>
              </a:solidFill>
            </a:endParaRPr>
          </a:p>
        </p:txBody>
      </p:sp>
      <p:sp>
        <p:nvSpPr>
          <p:cNvPr id="4" name="Прямоугольник 3">
            <a:extLst>
              <a:ext uri="{FF2B5EF4-FFF2-40B4-BE49-F238E27FC236}">
                <a16:creationId xmlns:a16="http://schemas.microsoft.com/office/drawing/2014/main" xmlns="" id="{1D60D544-B12E-4E27-B7C8-24D424873B97}"/>
              </a:ext>
            </a:extLst>
          </p:cNvPr>
          <p:cNvSpPr/>
          <p:nvPr/>
        </p:nvSpPr>
        <p:spPr>
          <a:xfrm>
            <a:off x="3669792" y="2846856"/>
            <a:ext cx="6352032" cy="3046988"/>
          </a:xfrm>
          <a:prstGeom prst="rect">
            <a:avLst/>
          </a:prstGeom>
        </p:spPr>
        <p:txBody>
          <a:bodyPr wrap="square">
            <a:spAutoFit/>
          </a:bodyPr>
          <a:lstStyle/>
          <a:p>
            <a:pPr marL="137160" algn="just"/>
            <a:r>
              <a:rPr lang="uk-UA" sz="2400" b="1" dirty="0">
                <a:solidFill>
                  <a:schemeClr val="bg1"/>
                </a:solidFill>
              </a:rPr>
              <a:t>При організації окремих фокус-зон враховують те, що вони мають бути оснащені новими </a:t>
            </a:r>
            <a:r>
              <a:rPr lang="ru-RU" sz="2400" b="1" dirty="0">
                <a:solidFill>
                  <a:schemeClr val="bg1"/>
                </a:solidFill>
              </a:rPr>
              <a:t>I</a:t>
            </a:r>
            <a:r>
              <a:rPr lang="uk-UA" sz="2400" b="1" dirty="0">
                <a:solidFill>
                  <a:schemeClr val="bg1"/>
                </a:solidFill>
              </a:rPr>
              <a:t>КТ, адже більшість відвідувачів приходять до бібліотеки не тільки для читання книжок, а й для отримання доступу до інформації через мобільні пристрої –  смартфони, планшети й ноутбуки. </a:t>
            </a:r>
            <a:endParaRPr lang="ru-RU" sz="2400" b="1" dirty="0">
              <a:solidFill>
                <a:schemeClr val="bg1"/>
              </a:solidFill>
            </a:endParaRPr>
          </a:p>
        </p:txBody>
      </p:sp>
      <p:pic>
        <p:nvPicPr>
          <p:cNvPr id="5" name="Picture 10" descr="Шкільна бібліотека - інформаційний простір: Сучасна шкільна бібліотека -  ворота у майбутнє!">
            <a:extLst>
              <a:ext uri="{FF2B5EF4-FFF2-40B4-BE49-F238E27FC236}">
                <a16:creationId xmlns:a16="http://schemas.microsoft.com/office/drawing/2014/main" xmlns="" id="{28B8F9FC-6824-4260-A007-2AFE73878D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5864" y="258302"/>
            <a:ext cx="3931920" cy="25197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xmlns="" id="{3F2344E2-D7FC-4D75-8B30-D92BF04C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990" y="4079993"/>
            <a:ext cx="1984935" cy="2649991"/>
          </a:xfrm>
          <a:prstGeom prst="rect">
            <a:avLst/>
          </a:prstGeom>
          <a:ln>
            <a:noFill/>
          </a:ln>
          <a:effectLst>
            <a:softEdge rad="112500"/>
          </a:effectLst>
        </p:spPr>
      </p:pic>
    </p:spTree>
    <p:extLst>
      <p:ext uri="{BB962C8B-B14F-4D97-AF65-F5344CB8AC3E}">
        <p14:creationId xmlns:p14="http://schemas.microsoft.com/office/powerpoint/2010/main" val="20887649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3819FA15-7158-4726-88FC-2A2D5714B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a:extLst>
              <a:ext uri="{FF2B5EF4-FFF2-40B4-BE49-F238E27FC236}">
                <a16:creationId xmlns:a16="http://schemas.microsoft.com/office/drawing/2014/main" xmlns="" id="{1CEB6C58-3E13-42B4-8E0B-B992F33D71E3}"/>
              </a:ext>
            </a:extLst>
          </p:cNvPr>
          <p:cNvSpPr/>
          <p:nvPr/>
        </p:nvSpPr>
        <p:spPr>
          <a:xfrm>
            <a:off x="3048000" y="123772"/>
            <a:ext cx="6412333"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Орієтовний перелік зон</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Прямоугольник 5">
            <a:extLst>
              <a:ext uri="{FF2B5EF4-FFF2-40B4-BE49-F238E27FC236}">
                <a16:creationId xmlns:a16="http://schemas.microsoft.com/office/drawing/2014/main" xmlns="" id="{E7E44706-CBEA-4671-B733-28B304F86756}"/>
              </a:ext>
            </a:extLst>
          </p:cNvPr>
          <p:cNvSpPr/>
          <p:nvPr/>
        </p:nvSpPr>
        <p:spPr>
          <a:xfrm>
            <a:off x="3621024" y="1039059"/>
            <a:ext cx="6570828" cy="3785652"/>
          </a:xfrm>
          <a:prstGeom prst="rect">
            <a:avLst/>
          </a:prstGeom>
        </p:spPr>
        <p:txBody>
          <a:bodyPr wrap="square">
            <a:spAutoFit/>
          </a:bodyPr>
          <a:lstStyle/>
          <a:p>
            <a:pPr marL="342900" indent="-342900">
              <a:buFont typeface="Wingdings" panose="05000000000000000000" pitchFamily="2" charset="2"/>
              <a:buChar char="ü"/>
            </a:pPr>
            <a:r>
              <a:rPr lang="uk-UA" sz="2400" b="1" dirty="0">
                <a:solidFill>
                  <a:schemeClr val="bg1"/>
                </a:solidFill>
              </a:rPr>
              <a:t>Зона входу до бібліотеки</a:t>
            </a:r>
          </a:p>
          <a:p>
            <a:pPr marL="342900" indent="-342900">
              <a:buFont typeface="Wingdings" panose="05000000000000000000" pitchFamily="2" charset="2"/>
              <a:buChar char="ü"/>
            </a:pPr>
            <a:r>
              <a:rPr lang="uk-UA" sz="2400" b="1" dirty="0">
                <a:solidFill>
                  <a:schemeClr val="bg1"/>
                </a:solidFill>
              </a:rPr>
              <a:t>Зона абонемента</a:t>
            </a:r>
          </a:p>
          <a:p>
            <a:pPr marL="342900" indent="-342900">
              <a:buFont typeface="Wingdings" panose="05000000000000000000" pitchFamily="2" charset="2"/>
              <a:buChar char="ü"/>
            </a:pPr>
            <a:r>
              <a:rPr lang="uk-UA" sz="2400" b="1" dirty="0">
                <a:solidFill>
                  <a:schemeClr val="bg1"/>
                </a:solidFill>
              </a:rPr>
              <a:t>Інформаційна зона</a:t>
            </a:r>
          </a:p>
          <a:p>
            <a:pPr marL="342900" indent="-342900">
              <a:buFont typeface="Wingdings" panose="05000000000000000000" pitchFamily="2" charset="2"/>
              <a:buChar char="ü"/>
            </a:pPr>
            <a:r>
              <a:rPr lang="uk-UA" sz="2400" b="1" dirty="0">
                <a:solidFill>
                  <a:schemeClr val="bg1"/>
                </a:solidFill>
              </a:rPr>
              <a:t>Зона самостійної роботи з інформаційними ресурсами</a:t>
            </a:r>
          </a:p>
          <a:p>
            <a:pPr marL="342900" indent="-342900">
              <a:buFont typeface="Wingdings" panose="05000000000000000000" pitchFamily="2" charset="2"/>
              <a:buChar char="ü"/>
            </a:pPr>
            <a:r>
              <a:rPr lang="uk-UA" sz="2400" b="1" dirty="0">
                <a:solidFill>
                  <a:schemeClr val="bg1"/>
                </a:solidFill>
              </a:rPr>
              <a:t>Зона колективної роботи</a:t>
            </a:r>
          </a:p>
          <a:p>
            <a:pPr marL="342900" indent="-342900">
              <a:buFont typeface="Wingdings" panose="05000000000000000000" pitchFamily="2" charset="2"/>
              <a:buChar char="ü"/>
            </a:pPr>
            <a:r>
              <a:rPr lang="uk-UA" sz="2400" b="1" dirty="0">
                <a:solidFill>
                  <a:schemeClr val="bg1"/>
                </a:solidFill>
              </a:rPr>
              <a:t>Рекреаційна зона</a:t>
            </a:r>
          </a:p>
          <a:p>
            <a:pPr marL="342900" indent="-342900">
              <a:buFont typeface="Wingdings" panose="05000000000000000000" pitchFamily="2" charset="2"/>
              <a:buChar char="ü"/>
            </a:pPr>
            <a:r>
              <a:rPr lang="uk-UA" sz="2400" b="1" dirty="0" err="1" smtClean="0">
                <a:solidFill>
                  <a:schemeClr val="bg1"/>
                </a:solidFill>
              </a:rPr>
              <a:t>Фотозона</a:t>
            </a:r>
            <a:endParaRPr lang="uk-UA" sz="2400" b="1" dirty="0">
              <a:solidFill>
                <a:schemeClr val="bg1"/>
              </a:solidFill>
            </a:endParaRPr>
          </a:p>
          <a:p>
            <a:pPr marL="342900" indent="-342900">
              <a:buFont typeface="Wingdings" panose="05000000000000000000" pitchFamily="2" charset="2"/>
              <a:buChar char="ü"/>
            </a:pPr>
            <a:r>
              <a:rPr lang="uk-UA" sz="2400" b="1" dirty="0">
                <a:solidFill>
                  <a:schemeClr val="bg1"/>
                </a:solidFill>
              </a:rPr>
              <a:t>Зона фондосховища</a:t>
            </a:r>
          </a:p>
          <a:p>
            <a:pPr marL="342900" indent="-342900">
              <a:buFont typeface="Wingdings" panose="05000000000000000000" pitchFamily="2" charset="2"/>
              <a:buChar char="ü"/>
            </a:pPr>
            <a:r>
              <a:rPr lang="uk-UA" sz="2400" b="1" dirty="0">
                <a:solidFill>
                  <a:schemeClr val="bg1"/>
                </a:solidFill>
              </a:rPr>
              <a:t>Адміністративна зона</a:t>
            </a:r>
            <a:endParaRPr lang="ru-RU" sz="2400" b="1" dirty="0">
              <a:solidFill>
                <a:schemeClr val="bg1"/>
              </a:solidFill>
            </a:endParaRPr>
          </a:p>
        </p:txBody>
      </p:sp>
      <p:pic>
        <p:nvPicPr>
          <p:cNvPr id="7" name="Picture 2" descr="Все для оформлення сучасної шкільної бібліотеки від Фактор Розвитку">
            <a:extLst>
              <a:ext uri="{FF2B5EF4-FFF2-40B4-BE49-F238E27FC236}">
                <a16:creationId xmlns:a16="http://schemas.microsoft.com/office/drawing/2014/main" xmlns="" id="{B81711AD-27AE-4A14-94C6-D8824C83B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378" y="3315951"/>
            <a:ext cx="4687550" cy="30175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8748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A7AC024E-BFFA-4B45-8F98-733E216F0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a:extLst>
              <a:ext uri="{FF2B5EF4-FFF2-40B4-BE49-F238E27FC236}">
                <a16:creationId xmlns:a16="http://schemas.microsoft.com/office/drawing/2014/main" xmlns="" id="{DF7C90CB-3F6B-4B0A-AB1F-110B099BADAE}"/>
              </a:ext>
            </a:extLst>
          </p:cNvPr>
          <p:cNvSpPr/>
          <p:nvPr/>
        </p:nvSpPr>
        <p:spPr>
          <a:xfrm>
            <a:off x="2512570" y="324407"/>
            <a:ext cx="6888424"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Зона входу до бібліотеки </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7" name="Прямоугольник 6">
            <a:extLst>
              <a:ext uri="{FF2B5EF4-FFF2-40B4-BE49-F238E27FC236}">
                <a16:creationId xmlns:a16="http://schemas.microsoft.com/office/drawing/2014/main" xmlns="" id="{8C312A29-85C3-48B7-AD3A-16956832B799}"/>
              </a:ext>
            </a:extLst>
          </p:cNvPr>
          <p:cNvSpPr/>
          <p:nvPr/>
        </p:nvSpPr>
        <p:spPr>
          <a:xfrm>
            <a:off x="715425" y="932247"/>
            <a:ext cx="10482713" cy="2062103"/>
          </a:xfrm>
          <a:prstGeom prst="rect">
            <a:avLst/>
          </a:prstGeom>
        </p:spPr>
        <p:txBody>
          <a:bodyPr wrap="square">
            <a:spAutoFit/>
          </a:bodyPr>
          <a:lstStyle/>
          <a:p>
            <a:pPr marL="137160" indent="0" algn="just">
              <a:buNone/>
            </a:pPr>
            <a:r>
              <a:rPr lang="uk-UA" sz="3200" b="1" dirty="0">
                <a:solidFill>
                  <a:schemeClr val="bg1"/>
                </a:solidFill>
                <a:effectLst>
                  <a:outerShdw blurRad="38100" dist="38100" dir="2700000" algn="tl">
                    <a:srgbClr val="000000">
                      <a:alpha val="43137"/>
                    </a:srgbClr>
                  </a:outerShdw>
                </a:effectLst>
              </a:rPr>
              <a:t>Зона входу до бібліотеки</a:t>
            </a:r>
            <a:r>
              <a:rPr lang="uk-UA" sz="3200" b="1" dirty="0">
                <a:solidFill>
                  <a:schemeClr val="bg1"/>
                </a:solidFill>
              </a:rPr>
              <a:t>: </a:t>
            </a:r>
          </a:p>
          <a:p>
            <a:pPr marL="137160" indent="0" algn="just">
              <a:buNone/>
            </a:pPr>
            <a:r>
              <a:rPr lang="uk-UA" sz="2400" b="1" dirty="0">
                <a:solidFill>
                  <a:schemeClr val="bg1"/>
                </a:solidFill>
              </a:rPr>
              <a:t>може бути оформлена тематичним розписом стін, розміщеними на стінах інформаційними стендами  (правила користування бібліотеки, режим її роботи, бібліотечні послуги, анонси подій). За наявності вільного місця можна створити куточок для спілкування й відпочинку. </a:t>
            </a:r>
            <a:endParaRPr lang="ru-RU" sz="2400" b="1" dirty="0">
              <a:solidFill>
                <a:schemeClr val="bg1"/>
              </a:solidFill>
            </a:endParaRPr>
          </a:p>
        </p:txBody>
      </p:sp>
      <p:pic>
        <p:nvPicPr>
          <p:cNvPr id="8" name="Рисунок 7" descr="Идеи на тему «НУШ» (9) | детская школьная форма, школа, фото дерево">
            <a:extLst>
              <a:ext uri="{FF2B5EF4-FFF2-40B4-BE49-F238E27FC236}">
                <a16:creationId xmlns:a16="http://schemas.microsoft.com/office/drawing/2014/main" xmlns="" id="{255E5A4C-BE7C-4092-A89A-6578C60AEDD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06725" y="2876099"/>
            <a:ext cx="3569850" cy="1975103"/>
          </a:xfrm>
          <a:prstGeom prst="rect">
            <a:avLst/>
          </a:prstGeom>
          <a:ln>
            <a:noFill/>
          </a:ln>
          <a:effectLst>
            <a:softEdge rad="112500"/>
          </a:effectLst>
        </p:spPr>
      </p:pic>
      <p:pic>
        <p:nvPicPr>
          <p:cNvPr id="9" name="Рисунок 8" descr="БлоГнот Методиста: Між кризою та надією: як живеться дитячим бібліотекам  Львівської області">
            <a:extLst>
              <a:ext uri="{FF2B5EF4-FFF2-40B4-BE49-F238E27FC236}">
                <a16:creationId xmlns:a16="http://schemas.microsoft.com/office/drawing/2014/main" xmlns="" id="{FD0B17ED-6DF2-412B-A596-91D4AB99749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5904" y="4778015"/>
            <a:ext cx="3569849" cy="1797729"/>
          </a:xfrm>
          <a:prstGeom prst="rect">
            <a:avLst/>
          </a:prstGeom>
          <a:ln>
            <a:noFill/>
          </a:ln>
          <a:effectLst>
            <a:softEdge rad="112500"/>
          </a:effectLst>
        </p:spPr>
      </p:pic>
      <p:pic>
        <p:nvPicPr>
          <p:cNvPr id="10" name="Рисунок 9" descr="клас шкільний » ТВА">
            <a:extLst>
              <a:ext uri="{FF2B5EF4-FFF2-40B4-BE49-F238E27FC236}">
                <a16:creationId xmlns:a16="http://schemas.microsoft.com/office/drawing/2014/main" xmlns="" id="{1A644668-AAC7-4111-BD8D-F271257509C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90414" y="3258902"/>
            <a:ext cx="3338648" cy="2196799"/>
          </a:xfrm>
          <a:prstGeom prst="rect">
            <a:avLst/>
          </a:prstGeom>
          <a:ln>
            <a:noFill/>
          </a:ln>
          <a:effectLst>
            <a:softEdge rad="112500"/>
          </a:effectLst>
        </p:spPr>
      </p:pic>
    </p:spTree>
    <p:extLst>
      <p:ext uri="{BB962C8B-B14F-4D97-AF65-F5344CB8AC3E}">
        <p14:creationId xmlns:p14="http://schemas.microsoft.com/office/powerpoint/2010/main" val="5852077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D98CC22C-A334-4371-B76E-743B2EC2B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a:extLst>
              <a:ext uri="{FF2B5EF4-FFF2-40B4-BE49-F238E27FC236}">
                <a16:creationId xmlns:a16="http://schemas.microsoft.com/office/drawing/2014/main" xmlns="" id="{CCAAD942-3AF8-4684-A55B-1B9C9F1DAB31}"/>
              </a:ext>
            </a:extLst>
          </p:cNvPr>
          <p:cNvSpPr/>
          <p:nvPr/>
        </p:nvSpPr>
        <p:spPr>
          <a:xfrm>
            <a:off x="3282349" y="305213"/>
            <a:ext cx="4729180"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Зона абонемента</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7" name="Прямоугольник 6">
            <a:extLst>
              <a:ext uri="{FF2B5EF4-FFF2-40B4-BE49-F238E27FC236}">
                <a16:creationId xmlns:a16="http://schemas.microsoft.com/office/drawing/2014/main" xmlns="" id="{F2D0CAA5-B2E3-403D-843F-9232997E668E}"/>
              </a:ext>
            </a:extLst>
          </p:cNvPr>
          <p:cNvSpPr/>
          <p:nvPr/>
        </p:nvSpPr>
        <p:spPr>
          <a:xfrm>
            <a:off x="1156134" y="1343082"/>
            <a:ext cx="5756730" cy="1692771"/>
          </a:xfrm>
          <a:prstGeom prst="rect">
            <a:avLst/>
          </a:prstGeom>
        </p:spPr>
        <p:txBody>
          <a:bodyPr wrap="square">
            <a:spAutoFit/>
          </a:bodyPr>
          <a:lstStyle/>
          <a:p>
            <a:pPr marL="137160" indent="0" algn="just">
              <a:buNone/>
            </a:pPr>
            <a:r>
              <a:rPr lang="uk-UA" sz="3200" b="1" dirty="0">
                <a:solidFill>
                  <a:schemeClr val="bg1"/>
                </a:solidFill>
                <a:effectLst>
                  <a:outerShdw blurRad="38100" dist="38100" dir="2700000" algn="tl">
                    <a:srgbClr val="000000">
                      <a:alpha val="43137"/>
                    </a:srgbClr>
                  </a:outerShdw>
                </a:effectLst>
              </a:rPr>
              <a:t>Зона абонемента: </a:t>
            </a:r>
          </a:p>
          <a:p>
            <a:pPr marL="137160" indent="0" algn="just">
              <a:buNone/>
            </a:pPr>
            <a:r>
              <a:rPr lang="uk-UA" sz="2400" b="1" dirty="0" err="1">
                <a:solidFill>
                  <a:schemeClr val="bg1"/>
                </a:solidFill>
              </a:rPr>
              <a:t>ресепшн</a:t>
            </a:r>
            <a:r>
              <a:rPr lang="uk-UA" sz="2400" b="1" dirty="0">
                <a:solidFill>
                  <a:schemeClr val="bg1"/>
                </a:solidFill>
              </a:rPr>
              <a:t>, де реєструють  нових читачів і здійснюють видачу інформаційних ресурсів у тимчасове користування. </a:t>
            </a:r>
            <a:endParaRPr lang="ru-RU" sz="2400" b="1" dirty="0">
              <a:solidFill>
                <a:schemeClr val="bg1"/>
              </a:solidFill>
            </a:endParaRPr>
          </a:p>
        </p:txBody>
      </p:sp>
      <p:sp>
        <p:nvSpPr>
          <p:cNvPr id="8" name="Прямоугольник 7">
            <a:extLst>
              <a:ext uri="{FF2B5EF4-FFF2-40B4-BE49-F238E27FC236}">
                <a16:creationId xmlns:a16="http://schemas.microsoft.com/office/drawing/2014/main" xmlns="" id="{88AB4A0C-B309-4418-931B-549D556651B4}"/>
              </a:ext>
            </a:extLst>
          </p:cNvPr>
          <p:cNvSpPr/>
          <p:nvPr/>
        </p:nvSpPr>
        <p:spPr>
          <a:xfrm>
            <a:off x="4255008" y="4497295"/>
            <a:ext cx="7101840" cy="830997"/>
          </a:xfrm>
          <a:prstGeom prst="rect">
            <a:avLst/>
          </a:prstGeom>
        </p:spPr>
        <p:txBody>
          <a:bodyPr wrap="square">
            <a:spAutoFit/>
          </a:bodyPr>
          <a:lstStyle/>
          <a:p>
            <a:pPr algn="just"/>
            <a:r>
              <a:rPr lang="uk-UA" sz="2400" b="1" dirty="0">
                <a:solidFill>
                  <a:schemeClr val="bg1"/>
                </a:solidFill>
              </a:rPr>
              <a:t>У зоні </a:t>
            </a:r>
            <a:r>
              <a:rPr lang="uk-UA" sz="2400" b="1" dirty="0" smtClean="0">
                <a:solidFill>
                  <a:schemeClr val="bg1"/>
                </a:solidFill>
              </a:rPr>
              <a:t>абонемента </a:t>
            </a:r>
            <a:r>
              <a:rPr lang="uk-UA" sz="2400" b="1" dirty="0">
                <a:solidFill>
                  <a:schemeClr val="bg1"/>
                </a:solidFill>
              </a:rPr>
              <a:t>можна виокремити </a:t>
            </a:r>
            <a:r>
              <a:rPr lang="uk-UA" sz="2400" b="1" dirty="0" err="1" smtClean="0">
                <a:solidFill>
                  <a:schemeClr val="bg1"/>
                </a:solidFill>
              </a:rPr>
              <a:t>підзону</a:t>
            </a:r>
            <a:r>
              <a:rPr lang="uk-UA" sz="2400" b="1" dirty="0" smtClean="0">
                <a:solidFill>
                  <a:schemeClr val="bg1"/>
                </a:solidFill>
              </a:rPr>
              <a:t> </a:t>
            </a:r>
            <a:r>
              <a:rPr lang="uk-UA" sz="2400" b="1" dirty="0">
                <a:solidFill>
                  <a:schemeClr val="bg1"/>
                </a:solidFill>
              </a:rPr>
              <a:t>вільного обміну книжками «</a:t>
            </a:r>
            <a:r>
              <a:rPr lang="uk-UA" sz="2400" b="1" dirty="0" err="1">
                <a:solidFill>
                  <a:schemeClr val="bg1"/>
                </a:solidFill>
              </a:rPr>
              <a:t>буккросинг</a:t>
            </a:r>
            <a:r>
              <a:rPr lang="uk-UA" sz="2400" b="1" dirty="0">
                <a:solidFill>
                  <a:schemeClr val="bg1"/>
                </a:solidFill>
              </a:rPr>
              <a:t>».</a:t>
            </a:r>
            <a:endParaRPr lang="ru-RU" sz="2400" b="1" dirty="0">
              <a:solidFill>
                <a:schemeClr val="bg1"/>
              </a:solidFill>
            </a:endParaRPr>
          </a:p>
        </p:txBody>
      </p:sp>
      <p:pic>
        <p:nvPicPr>
          <p:cNvPr id="9" name="Рисунок 8" descr="C:\Users\User\Desktop\libraries.jpg">
            <a:extLst>
              <a:ext uri="{FF2B5EF4-FFF2-40B4-BE49-F238E27FC236}">
                <a16:creationId xmlns:a16="http://schemas.microsoft.com/office/drawing/2014/main" xmlns="" id="{0542AD77-05A6-46DF-A2DB-F83D0E50527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5472" y="1010980"/>
            <a:ext cx="4496492" cy="3039025"/>
          </a:xfrm>
          <a:prstGeom prst="rect">
            <a:avLst/>
          </a:prstGeom>
          <a:ln>
            <a:noFill/>
          </a:ln>
          <a:effectLst>
            <a:softEdge rad="112500"/>
          </a:effectLst>
        </p:spPr>
      </p:pic>
    </p:spTree>
    <p:extLst>
      <p:ext uri="{BB962C8B-B14F-4D97-AF65-F5344CB8AC3E}">
        <p14:creationId xmlns:p14="http://schemas.microsoft.com/office/powerpoint/2010/main" val="993060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4721E322-452A-430B-940A-A4FC16D2B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a:extLst>
              <a:ext uri="{FF2B5EF4-FFF2-40B4-BE49-F238E27FC236}">
                <a16:creationId xmlns:a16="http://schemas.microsoft.com/office/drawing/2014/main" xmlns="" id="{9FB55AC2-0DEC-4CD7-BE2B-7B87E17BC13E}"/>
              </a:ext>
            </a:extLst>
          </p:cNvPr>
          <p:cNvSpPr/>
          <p:nvPr/>
        </p:nvSpPr>
        <p:spPr>
          <a:xfrm>
            <a:off x="3048000" y="277573"/>
            <a:ext cx="5320687"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Інформаційна зона</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7" name="Прямоугольник 6">
            <a:extLst>
              <a:ext uri="{FF2B5EF4-FFF2-40B4-BE49-F238E27FC236}">
                <a16:creationId xmlns:a16="http://schemas.microsoft.com/office/drawing/2014/main" xmlns="" id="{C4B2D5CF-7D4D-4551-985B-B97662C3C73E}"/>
              </a:ext>
            </a:extLst>
          </p:cNvPr>
          <p:cNvSpPr/>
          <p:nvPr/>
        </p:nvSpPr>
        <p:spPr>
          <a:xfrm>
            <a:off x="1045294" y="1135087"/>
            <a:ext cx="10726473" cy="1323439"/>
          </a:xfrm>
          <a:prstGeom prst="rect">
            <a:avLst/>
          </a:prstGeom>
        </p:spPr>
        <p:txBody>
          <a:bodyPr wrap="square">
            <a:spAutoFit/>
          </a:bodyPr>
          <a:lstStyle/>
          <a:p>
            <a:pPr marL="137160" indent="0" algn="just">
              <a:buNone/>
            </a:pPr>
            <a:r>
              <a:rPr lang="uk-UA" sz="3200" b="1" dirty="0">
                <a:solidFill>
                  <a:schemeClr val="bg1"/>
                </a:solidFill>
                <a:effectLst>
                  <a:outerShdw blurRad="38100" dist="38100" dir="2700000" algn="tl">
                    <a:srgbClr val="000000">
                      <a:alpha val="43137"/>
                    </a:srgbClr>
                  </a:outerShdw>
                </a:effectLst>
              </a:rPr>
              <a:t>Інформаційна зона: </a:t>
            </a:r>
          </a:p>
          <a:p>
            <a:pPr marL="137160" indent="0" algn="just">
              <a:buNone/>
            </a:pPr>
            <a:r>
              <a:rPr lang="uk-UA" sz="2400" b="1" dirty="0">
                <a:solidFill>
                  <a:schemeClr val="bg1"/>
                </a:solidFill>
              </a:rPr>
              <a:t>забезпечує доступ до</a:t>
            </a:r>
            <a:r>
              <a:rPr lang="ru-RU" sz="2400" b="1" dirty="0">
                <a:solidFill>
                  <a:schemeClr val="bg1"/>
                </a:solidFill>
              </a:rPr>
              <a:t> </a:t>
            </a:r>
            <a:r>
              <a:rPr lang="ru-RU" sz="2400" b="1" dirty="0" err="1">
                <a:solidFill>
                  <a:schemeClr val="bg1"/>
                </a:solidFill>
              </a:rPr>
              <a:t>традиційних</a:t>
            </a:r>
            <a:r>
              <a:rPr lang="uk-UA" sz="2400" b="1" dirty="0">
                <a:solidFill>
                  <a:schemeClr val="bg1"/>
                </a:solidFill>
              </a:rPr>
              <a:t> та електронних</a:t>
            </a:r>
            <a:r>
              <a:rPr lang="ru-RU" sz="2400" b="1" dirty="0">
                <a:solidFill>
                  <a:schemeClr val="bg1"/>
                </a:solidFill>
              </a:rPr>
              <a:t> каталог</a:t>
            </a:r>
            <a:r>
              <a:rPr lang="uk-UA" sz="2400" b="1" dirty="0" err="1">
                <a:solidFill>
                  <a:schemeClr val="bg1"/>
                </a:solidFill>
              </a:rPr>
              <a:t>ів</a:t>
            </a:r>
            <a:r>
              <a:rPr lang="uk-UA" sz="2400" b="1" dirty="0">
                <a:solidFill>
                  <a:schemeClr val="bg1"/>
                </a:solidFill>
              </a:rPr>
              <a:t> і</a:t>
            </a:r>
            <a:r>
              <a:rPr lang="ru-RU" sz="2400" b="1" dirty="0">
                <a:solidFill>
                  <a:schemeClr val="bg1"/>
                </a:solidFill>
              </a:rPr>
              <a:t> картотек</a:t>
            </a:r>
            <a:r>
              <a:rPr lang="uk-UA" sz="2400" b="1" dirty="0">
                <a:solidFill>
                  <a:schemeClr val="bg1"/>
                </a:solidFill>
              </a:rPr>
              <a:t>, довідкових видань, тематичних добірок матеріалів. </a:t>
            </a:r>
            <a:endParaRPr lang="ru-RU" sz="2400" b="1" dirty="0">
              <a:solidFill>
                <a:schemeClr val="bg1"/>
              </a:solidFill>
            </a:endParaRPr>
          </a:p>
        </p:txBody>
      </p:sp>
      <p:sp>
        <p:nvSpPr>
          <p:cNvPr id="8" name="Прямоугольник 7">
            <a:extLst>
              <a:ext uri="{FF2B5EF4-FFF2-40B4-BE49-F238E27FC236}">
                <a16:creationId xmlns:a16="http://schemas.microsoft.com/office/drawing/2014/main" xmlns="" id="{805504AC-73FE-4C86-A0FB-9E8440A1194B}"/>
              </a:ext>
            </a:extLst>
          </p:cNvPr>
          <p:cNvSpPr/>
          <p:nvPr/>
        </p:nvSpPr>
        <p:spPr>
          <a:xfrm>
            <a:off x="2901696" y="2754113"/>
            <a:ext cx="8723767" cy="1200329"/>
          </a:xfrm>
          <a:prstGeom prst="rect">
            <a:avLst/>
          </a:prstGeom>
        </p:spPr>
        <p:txBody>
          <a:bodyPr wrap="square">
            <a:spAutoFit/>
          </a:bodyPr>
          <a:lstStyle/>
          <a:p>
            <a:pPr marL="137160" indent="0" algn="just">
              <a:buNone/>
            </a:pPr>
            <a:r>
              <a:rPr lang="uk-UA" sz="2400" b="1" dirty="0">
                <a:solidFill>
                  <a:schemeClr val="bg1"/>
                </a:solidFill>
              </a:rPr>
              <a:t>В інформаційній зоні одне з центральних місць займає виставкова (експозиційна) </a:t>
            </a:r>
            <a:r>
              <a:rPr lang="uk-UA" sz="2400" b="1" dirty="0" err="1" smtClean="0">
                <a:solidFill>
                  <a:schemeClr val="bg1"/>
                </a:solidFill>
              </a:rPr>
              <a:t>підзона</a:t>
            </a:r>
            <a:r>
              <a:rPr lang="uk-UA" sz="2400" b="1" dirty="0">
                <a:solidFill>
                  <a:schemeClr val="bg1"/>
                </a:solidFill>
              </a:rPr>
              <a:t>, яка сприяє розкриттю та популяризації фондів бібліотек</a:t>
            </a:r>
            <a:r>
              <a:rPr lang="uk-UA" dirty="0"/>
              <a:t>. </a:t>
            </a:r>
            <a:endParaRPr lang="ru-RU" dirty="0"/>
          </a:p>
        </p:txBody>
      </p:sp>
      <p:pic>
        <p:nvPicPr>
          <p:cNvPr id="9" name="Рисунок 8" descr="Бібліотечний автобан: вересня 2012">
            <a:extLst>
              <a:ext uri="{FF2B5EF4-FFF2-40B4-BE49-F238E27FC236}">
                <a16:creationId xmlns:a16="http://schemas.microsoft.com/office/drawing/2014/main" xmlns="" id="{B9D06A24-02B1-4364-94A4-42B781D1407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8352" y="3916240"/>
            <a:ext cx="4383415" cy="2324255"/>
          </a:xfrm>
          <a:prstGeom prst="rect">
            <a:avLst/>
          </a:prstGeom>
          <a:ln>
            <a:noFill/>
          </a:ln>
          <a:effectLst>
            <a:softEdge rad="112500"/>
          </a:effectLst>
        </p:spPr>
      </p:pic>
    </p:spTree>
    <p:extLst>
      <p:ext uri="{BB962C8B-B14F-4D97-AF65-F5344CB8AC3E}">
        <p14:creationId xmlns:p14="http://schemas.microsoft.com/office/powerpoint/2010/main" val="27581003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E007342F-788A-40C7-B8DE-D3AB29359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a:extLst>
              <a:ext uri="{FF2B5EF4-FFF2-40B4-BE49-F238E27FC236}">
                <a16:creationId xmlns:a16="http://schemas.microsoft.com/office/drawing/2014/main" xmlns="" id="{7C307159-5364-4204-823A-6C7BBF229B08}"/>
              </a:ext>
            </a:extLst>
          </p:cNvPr>
          <p:cNvSpPr/>
          <p:nvPr/>
        </p:nvSpPr>
        <p:spPr>
          <a:xfrm>
            <a:off x="1200912" y="506260"/>
            <a:ext cx="6077783" cy="2369880"/>
          </a:xfrm>
          <a:prstGeom prst="rect">
            <a:avLst/>
          </a:prstGeom>
        </p:spPr>
        <p:txBody>
          <a:bodyPr wrap="square">
            <a:spAutoFit/>
          </a:bodyPr>
          <a:lstStyle/>
          <a:p>
            <a:pPr marL="137160" indent="0" algn="just">
              <a:buNone/>
            </a:pPr>
            <a:r>
              <a:rPr lang="uk-UA" sz="2800" b="1" dirty="0">
                <a:solidFill>
                  <a:schemeClr val="bg1"/>
                </a:solidFill>
              </a:rPr>
              <a:t>В інформаційній зоні   розміщують: </a:t>
            </a:r>
          </a:p>
          <a:p>
            <a:pPr marL="137160" indent="0" algn="just">
              <a:buNone/>
            </a:pPr>
            <a:r>
              <a:rPr lang="uk-UA" sz="2400" b="1" dirty="0">
                <a:solidFill>
                  <a:schemeClr val="bg1"/>
                </a:solidFill>
              </a:rPr>
              <a:t>тематичні інформаційні куточки, вітрини до визначних дат і подій; технічне обладнання для надання послуг сканування, друкування та копіювання текстів. </a:t>
            </a:r>
          </a:p>
        </p:txBody>
      </p:sp>
      <p:pic>
        <p:nvPicPr>
          <p:cNvPr id="7" name="Объект 4" descr="Стенди для бібліотеки | Стенди шпалери для шкіл ДНЗ школьные стенды обои в  садик">
            <a:extLst>
              <a:ext uri="{FF2B5EF4-FFF2-40B4-BE49-F238E27FC236}">
                <a16:creationId xmlns:a16="http://schemas.microsoft.com/office/drawing/2014/main" xmlns="" id="{E08EA614-A3B6-489B-B352-020A15DD13AA}"/>
              </a:ext>
            </a:extLst>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786623" y="3516343"/>
            <a:ext cx="4147898" cy="2392982"/>
          </a:xfrm>
          <a:prstGeom prst="rect">
            <a:avLst/>
          </a:prstGeom>
          <a:ln>
            <a:noFill/>
          </a:ln>
          <a:effectLst>
            <a:softEdge rad="112500"/>
          </a:effectLst>
        </p:spPr>
      </p:pic>
      <p:pic>
        <p:nvPicPr>
          <p:cNvPr id="8" name="Рисунок 7" descr="Від традицій до новацій Хмельницька обласна бібліотека для дітей імені Т.  Г. Шевченка">
            <a:extLst>
              <a:ext uri="{FF2B5EF4-FFF2-40B4-BE49-F238E27FC236}">
                <a16:creationId xmlns:a16="http://schemas.microsoft.com/office/drawing/2014/main" xmlns="" id="{16DB46DD-AE0F-40B4-A785-9ED914F0C90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1398" y="506260"/>
            <a:ext cx="4279895" cy="2369880"/>
          </a:xfrm>
          <a:prstGeom prst="rect">
            <a:avLst/>
          </a:prstGeom>
          <a:ln>
            <a:noFill/>
          </a:ln>
          <a:effectLst>
            <a:softEdge rad="112500"/>
          </a:effectLst>
        </p:spPr>
      </p:pic>
      <p:pic>
        <p:nvPicPr>
          <p:cNvPr id="9" name="Рисунок 8" descr="Библиотеки нового времени: урбан-завтраки, лектории и мастер-классы /  Новости города / Сайт Москвы">
            <a:extLst>
              <a:ext uri="{FF2B5EF4-FFF2-40B4-BE49-F238E27FC236}">
                <a16:creationId xmlns:a16="http://schemas.microsoft.com/office/drawing/2014/main" xmlns="" id="{311325BD-B0C4-46C1-96A9-BC2F856209F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21449943">
            <a:off x="3558052" y="2839185"/>
            <a:ext cx="4058794" cy="2130559"/>
          </a:xfrm>
          <a:prstGeom prst="rect">
            <a:avLst/>
          </a:prstGeom>
          <a:ln>
            <a:noFill/>
          </a:ln>
          <a:effectLst>
            <a:softEdge rad="112500"/>
          </a:effectLst>
        </p:spPr>
      </p:pic>
    </p:spTree>
    <p:extLst>
      <p:ext uri="{BB962C8B-B14F-4D97-AF65-F5344CB8AC3E}">
        <p14:creationId xmlns:p14="http://schemas.microsoft.com/office/powerpoint/2010/main" val="3827671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BCDC08B4-CAD0-48B3-B6C0-62C03E3A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a:extLst>
              <a:ext uri="{FF2B5EF4-FFF2-40B4-BE49-F238E27FC236}">
                <a16:creationId xmlns:a16="http://schemas.microsoft.com/office/drawing/2014/main" xmlns="" id="{AC22705B-6E5C-41B7-AB5D-CCC400A9762A}"/>
              </a:ext>
            </a:extLst>
          </p:cNvPr>
          <p:cNvSpPr/>
          <p:nvPr/>
        </p:nvSpPr>
        <p:spPr>
          <a:xfrm>
            <a:off x="0" y="51467"/>
            <a:ext cx="12192000" cy="1138773"/>
          </a:xfrm>
          <a:prstGeom prst="rect">
            <a:avLst/>
          </a:prstGeom>
        </p:spPr>
        <p:txBody>
          <a:bodyPr wrap="square">
            <a:spAutoFit/>
          </a:bodyPr>
          <a:lstStyle/>
          <a:p>
            <a:pPr algn="ctr"/>
            <a:r>
              <a:rPr lang="uk-UA" sz="3400" b="1" dirty="0">
                <a:solidFill>
                  <a:schemeClr val="bg1"/>
                </a:solidFill>
                <a:effectLst>
                  <a:outerShdw blurRad="38100" dist="38100" dir="2700000" algn="tl">
                    <a:srgbClr val="000000">
                      <a:alpha val="43137"/>
                    </a:srgbClr>
                  </a:outerShdw>
                </a:effectLst>
                <a:latin typeface="Arial Black" panose="020B0A04020102020204" pitchFamily="34" charset="0"/>
              </a:rPr>
              <a:t>Зона самостійної роботи </a:t>
            </a:r>
          </a:p>
          <a:p>
            <a:pPr algn="ctr"/>
            <a:r>
              <a:rPr lang="uk-UA" sz="3400" b="1" dirty="0">
                <a:solidFill>
                  <a:schemeClr val="bg1"/>
                </a:solidFill>
                <a:effectLst>
                  <a:outerShdw blurRad="38100" dist="38100" dir="2700000" algn="tl">
                    <a:srgbClr val="000000">
                      <a:alpha val="43137"/>
                    </a:srgbClr>
                  </a:outerShdw>
                </a:effectLst>
                <a:latin typeface="Arial Black" panose="020B0A04020102020204" pitchFamily="34" charset="0"/>
              </a:rPr>
              <a:t>з інформаційними ресурсами</a:t>
            </a:r>
            <a:endParaRPr lang="ru-RU" sz="34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7" name="Прямоугольник 6">
            <a:extLst>
              <a:ext uri="{FF2B5EF4-FFF2-40B4-BE49-F238E27FC236}">
                <a16:creationId xmlns:a16="http://schemas.microsoft.com/office/drawing/2014/main" xmlns="" id="{E898E84B-2977-4D5D-B387-70A5D2E5DB14}"/>
              </a:ext>
            </a:extLst>
          </p:cNvPr>
          <p:cNvSpPr/>
          <p:nvPr/>
        </p:nvSpPr>
        <p:spPr>
          <a:xfrm>
            <a:off x="749808" y="1222040"/>
            <a:ext cx="8630464" cy="2308324"/>
          </a:xfrm>
          <a:prstGeom prst="rect">
            <a:avLst/>
          </a:prstGeom>
        </p:spPr>
        <p:txBody>
          <a:bodyPr wrap="square">
            <a:spAutoFit/>
          </a:bodyPr>
          <a:lstStyle/>
          <a:p>
            <a:pPr marL="137160" indent="0" algn="just">
              <a:buNone/>
            </a:pPr>
            <a:r>
              <a:rPr lang="uk-UA" sz="2400" b="1" dirty="0">
                <a:solidFill>
                  <a:schemeClr val="bg1"/>
                </a:solidFill>
              </a:rPr>
              <a:t>Зона самостійної роботи з інформаційними ресурсами оснащена  сучасною комп'ютерною технікою з підключенням до інтернету та </a:t>
            </a:r>
            <a:r>
              <a:rPr lang="ru-RU" sz="2400" b="1" dirty="0" err="1">
                <a:solidFill>
                  <a:schemeClr val="bg1"/>
                </a:solidFill>
              </a:rPr>
              <a:t>Wi</a:t>
            </a:r>
            <a:r>
              <a:rPr lang="uk-UA" sz="2400" b="1" dirty="0">
                <a:solidFill>
                  <a:schemeClr val="bg1"/>
                </a:solidFill>
              </a:rPr>
              <a:t>-</a:t>
            </a:r>
            <a:r>
              <a:rPr lang="ru-RU" sz="2400" b="1" dirty="0" err="1">
                <a:solidFill>
                  <a:schemeClr val="bg1"/>
                </a:solidFill>
              </a:rPr>
              <a:t>Fi</a:t>
            </a:r>
            <a:r>
              <a:rPr lang="uk-UA" sz="2400" b="1" dirty="0">
                <a:solidFill>
                  <a:schemeClr val="bg1"/>
                </a:solidFill>
              </a:rPr>
              <a:t>, де користувачі зможуть працювати на комп'ютері, створювати документи, електронні презентації, готувати реферати, виконувати самостійну роботу, </a:t>
            </a:r>
            <a:r>
              <a:rPr lang="ru-RU" sz="2400" b="1" dirty="0">
                <a:solidFill>
                  <a:schemeClr val="bg1"/>
                </a:solidFill>
              </a:rPr>
              <a:t> </a:t>
            </a:r>
            <a:r>
              <a:rPr lang="uk-UA" sz="2400" b="1" dirty="0">
                <a:solidFill>
                  <a:schemeClr val="bg1"/>
                </a:solidFill>
              </a:rPr>
              <a:t>що потребує зосередження й тиші. </a:t>
            </a:r>
            <a:endParaRPr lang="ru-RU" sz="2400" b="1" dirty="0">
              <a:solidFill>
                <a:schemeClr val="bg1"/>
              </a:solidFill>
            </a:endParaRPr>
          </a:p>
        </p:txBody>
      </p:sp>
      <p:sp>
        <p:nvSpPr>
          <p:cNvPr id="8" name="Прямоугольник 7">
            <a:extLst>
              <a:ext uri="{FF2B5EF4-FFF2-40B4-BE49-F238E27FC236}">
                <a16:creationId xmlns:a16="http://schemas.microsoft.com/office/drawing/2014/main" xmlns="" id="{07C3C720-3C1B-43A7-8C43-B22C1CFC444B}"/>
              </a:ext>
            </a:extLst>
          </p:cNvPr>
          <p:cNvSpPr/>
          <p:nvPr/>
        </p:nvSpPr>
        <p:spPr>
          <a:xfrm>
            <a:off x="3291840" y="3564561"/>
            <a:ext cx="8321040" cy="1200329"/>
          </a:xfrm>
          <a:prstGeom prst="rect">
            <a:avLst/>
          </a:prstGeom>
        </p:spPr>
        <p:txBody>
          <a:bodyPr wrap="square">
            <a:spAutoFit/>
          </a:bodyPr>
          <a:lstStyle/>
          <a:p>
            <a:pPr marL="137160" indent="0" algn="just">
              <a:buNone/>
            </a:pPr>
            <a:r>
              <a:rPr lang="uk-UA" sz="2400" b="1" dirty="0">
                <a:solidFill>
                  <a:schemeClr val="bg1"/>
                </a:solidFill>
              </a:rPr>
              <a:t>При  </a:t>
            </a:r>
            <a:r>
              <a:rPr lang="uk-UA" sz="2400" b="1" dirty="0" err="1" smtClean="0">
                <a:solidFill>
                  <a:schemeClr val="bg1"/>
                </a:solidFill>
              </a:rPr>
              <a:t>проєктуванні</a:t>
            </a:r>
            <a:r>
              <a:rPr lang="uk-UA" sz="2400" b="1" dirty="0" smtClean="0">
                <a:solidFill>
                  <a:schemeClr val="bg1"/>
                </a:solidFill>
              </a:rPr>
              <a:t> </a:t>
            </a:r>
            <a:r>
              <a:rPr lang="uk-UA" sz="2400" b="1" dirty="0">
                <a:solidFill>
                  <a:schemeClr val="bg1"/>
                </a:solidFill>
              </a:rPr>
              <a:t>цієї зони  слід враховувати  всі норми роботи за комп'ютером, зокрема розміщення  біля вікна,  забезпечення </a:t>
            </a:r>
            <a:r>
              <a:rPr lang="uk-UA" sz="2400" b="1" dirty="0" smtClean="0">
                <a:solidFill>
                  <a:schemeClr val="bg1"/>
                </a:solidFill>
              </a:rPr>
              <a:t>природним освітленням.</a:t>
            </a:r>
            <a:endParaRPr lang="ru-RU" sz="2400" b="1" dirty="0">
              <a:solidFill>
                <a:schemeClr val="bg1"/>
              </a:solidFill>
            </a:endParaRPr>
          </a:p>
        </p:txBody>
      </p:sp>
      <p:pic>
        <p:nvPicPr>
          <p:cNvPr id="9" name="Рисунок 8" descr="Маємо зараз 25 шкіл, де 1 або 2 класи пішли на самоізоляцію» – керівниця  управління освіти Львова | Galnet">
            <a:extLst>
              <a:ext uri="{FF2B5EF4-FFF2-40B4-BE49-F238E27FC236}">
                <a16:creationId xmlns:a16="http://schemas.microsoft.com/office/drawing/2014/main" xmlns="" id="{FB38F16D-46A4-4B3E-9D8C-9F5DA5798DA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778240" y="4602966"/>
            <a:ext cx="3230880" cy="2095500"/>
          </a:xfrm>
          <a:prstGeom prst="rect">
            <a:avLst/>
          </a:prstGeom>
          <a:ln>
            <a:noFill/>
          </a:ln>
          <a:effectLst>
            <a:softEdge rad="112500"/>
          </a:effectLst>
        </p:spPr>
      </p:pic>
      <p:pic>
        <p:nvPicPr>
          <p:cNvPr id="10" name="Рисунок 9" descr="Як «оживити» сільські бібліотеки?">
            <a:extLst>
              <a:ext uri="{FF2B5EF4-FFF2-40B4-BE49-F238E27FC236}">
                <a16:creationId xmlns:a16="http://schemas.microsoft.com/office/drawing/2014/main" xmlns="" id="{F7DA95AE-615E-4FD0-A2A4-62C9E3C81C3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0272" y="1205629"/>
            <a:ext cx="2479040" cy="2095500"/>
          </a:xfrm>
          <a:prstGeom prst="rect">
            <a:avLst/>
          </a:prstGeom>
          <a:ln>
            <a:noFill/>
          </a:ln>
          <a:effectLst>
            <a:softEdge rad="112500"/>
          </a:effectLst>
        </p:spPr>
      </p:pic>
    </p:spTree>
    <p:extLst>
      <p:ext uri="{BB962C8B-B14F-4D97-AF65-F5344CB8AC3E}">
        <p14:creationId xmlns:p14="http://schemas.microsoft.com/office/powerpoint/2010/main" val="7864579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32988F24-6E9F-4901-9BAF-9A506DE80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a:extLst>
              <a:ext uri="{FF2B5EF4-FFF2-40B4-BE49-F238E27FC236}">
                <a16:creationId xmlns:a16="http://schemas.microsoft.com/office/drawing/2014/main" xmlns="" id="{084FFAD8-29FF-49E5-ADBA-A60B392D28BE}"/>
              </a:ext>
            </a:extLst>
          </p:cNvPr>
          <p:cNvSpPr/>
          <p:nvPr/>
        </p:nvSpPr>
        <p:spPr>
          <a:xfrm>
            <a:off x="1614378" y="196156"/>
            <a:ext cx="6716903"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Зона колективної роботи</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7" name="Прямоугольник 6">
            <a:extLst>
              <a:ext uri="{FF2B5EF4-FFF2-40B4-BE49-F238E27FC236}">
                <a16:creationId xmlns:a16="http://schemas.microsoft.com/office/drawing/2014/main" xmlns="" id="{7ECCBE33-6EE1-4062-893D-280481BBF6D4}"/>
              </a:ext>
            </a:extLst>
          </p:cNvPr>
          <p:cNvSpPr/>
          <p:nvPr/>
        </p:nvSpPr>
        <p:spPr>
          <a:xfrm>
            <a:off x="880268" y="862014"/>
            <a:ext cx="7449099" cy="2369880"/>
          </a:xfrm>
          <a:prstGeom prst="rect">
            <a:avLst/>
          </a:prstGeom>
        </p:spPr>
        <p:txBody>
          <a:bodyPr wrap="square">
            <a:spAutoFit/>
          </a:bodyPr>
          <a:lstStyle/>
          <a:p>
            <a:pPr marL="137160" indent="0" algn="just">
              <a:buNone/>
            </a:pPr>
            <a:r>
              <a:rPr lang="uk-UA" sz="2800" b="1" dirty="0">
                <a:solidFill>
                  <a:schemeClr val="bg1"/>
                </a:solidFill>
                <a:effectLst>
                  <a:outerShdw blurRad="38100" dist="38100" dir="2700000" algn="tl">
                    <a:srgbClr val="000000">
                      <a:alpha val="43137"/>
                    </a:srgbClr>
                  </a:outerShdw>
                </a:effectLst>
              </a:rPr>
              <a:t>Зона колективної роботи: </a:t>
            </a:r>
          </a:p>
          <a:p>
            <a:pPr marL="137160" indent="0" algn="just">
              <a:buNone/>
            </a:pPr>
            <a:r>
              <a:rPr lang="uk-UA" sz="2400" b="1" dirty="0">
                <a:solidFill>
                  <a:schemeClr val="bg1"/>
                </a:solidFill>
              </a:rPr>
              <a:t>оснащена меблями, </a:t>
            </a:r>
            <a:r>
              <a:rPr lang="uk-UA" sz="2400" b="1" dirty="0" err="1">
                <a:solidFill>
                  <a:schemeClr val="bg1"/>
                </a:solidFill>
              </a:rPr>
              <a:t>трансформерами</a:t>
            </a:r>
            <a:r>
              <a:rPr lang="uk-UA" sz="2400" b="1" dirty="0">
                <a:solidFill>
                  <a:schemeClr val="bg1"/>
                </a:solidFill>
              </a:rPr>
              <a:t>, що уможливлює варіативне використання бібліотечного простору для проведення масових заходів різного рівня: інтегровані відкриті </a:t>
            </a:r>
            <a:r>
              <a:rPr lang="uk-UA" sz="2400" b="1" dirty="0" err="1">
                <a:solidFill>
                  <a:schemeClr val="bg1"/>
                </a:solidFill>
              </a:rPr>
              <a:t>уроки</a:t>
            </a:r>
            <a:r>
              <a:rPr lang="uk-UA" sz="2400" b="1" dirty="0">
                <a:solidFill>
                  <a:schemeClr val="bg1"/>
                </a:solidFill>
              </a:rPr>
              <a:t>, олімпіади, мережеві відео заняття, лекції. </a:t>
            </a:r>
          </a:p>
        </p:txBody>
      </p:sp>
      <p:sp>
        <p:nvSpPr>
          <p:cNvPr id="8" name="Прямоугольник 7">
            <a:extLst>
              <a:ext uri="{FF2B5EF4-FFF2-40B4-BE49-F238E27FC236}">
                <a16:creationId xmlns:a16="http://schemas.microsoft.com/office/drawing/2014/main" xmlns="" id="{731EE18A-67EE-42EC-BC5A-74AA409BB796}"/>
              </a:ext>
            </a:extLst>
          </p:cNvPr>
          <p:cNvSpPr/>
          <p:nvPr/>
        </p:nvSpPr>
        <p:spPr>
          <a:xfrm>
            <a:off x="3314376" y="3123001"/>
            <a:ext cx="8601456" cy="1569660"/>
          </a:xfrm>
          <a:prstGeom prst="rect">
            <a:avLst/>
          </a:prstGeom>
        </p:spPr>
        <p:txBody>
          <a:bodyPr wrap="square">
            <a:spAutoFit/>
          </a:bodyPr>
          <a:lstStyle/>
          <a:p>
            <a:pPr marL="137160" indent="0" algn="just">
              <a:buNone/>
            </a:pPr>
            <a:r>
              <a:rPr lang="uk-UA" sz="2400" b="1" dirty="0">
                <a:solidFill>
                  <a:schemeClr val="bg1"/>
                </a:solidFill>
              </a:rPr>
              <a:t>За відсутності у шкільній бібліотеці «зони самостійної роботи   з інформаційними  ресурсами» в цій зоні можна передбачити просторово-відокремлені робочі місця для самостійної роботи.</a:t>
            </a:r>
            <a:endParaRPr lang="ru-RU" sz="2400" b="1" dirty="0">
              <a:solidFill>
                <a:schemeClr val="bg1"/>
              </a:solidFill>
            </a:endParaRPr>
          </a:p>
        </p:txBody>
      </p:sp>
      <p:pic>
        <p:nvPicPr>
          <p:cNvPr id="10" name="Picture 2" descr="Современная библиотека для студентов | Частная школа и частный детский сад  | Современная библиотека, Библиотеки, Школа">
            <a:extLst>
              <a:ext uri="{FF2B5EF4-FFF2-40B4-BE49-F238E27FC236}">
                <a16:creationId xmlns:a16="http://schemas.microsoft.com/office/drawing/2014/main" xmlns="" id="{AE5E905A-1D3B-4AC8-A0D9-B7F9B373E4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0960" y="376561"/>
            <a:ext cx="3444872" cy="2369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Рисунок 10" descr="Створення на Першому Занасипу по вул. Велика набережна, 17 в  бібліотеці-філії №8 БібліоХаба | Громадський Проект Кременчук">
            <a:extLst>
              <a:ext uri="{FF2B5EF4-FFF2-40B4-BE49-F238E27FC236}">
                <a16:creationId xmlns:a16="http://schemas.microsoft.com/office/drawing/2014/main" xmlns="" id="{CF9F137B-9BF5-47A7-8050-20EA7937D35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7168" y="4343200"/>
            <a:ext cx="3192456" cy="2316303"/>
          </a:xfrm>
          <a:prstGeom prst="rect">
            <a:avLst/>
          </a:prstGeom>
          <a:ln>
            <a:noFill/>
          </a:ln>
          <a:effectLst>
            <a:softEdge rad="112500"/>
          </a:effectLst>
        </p:spPr>
      </p:pic>
    </p:spTree>
    <p:extLst>
      <p:ext uri="{BB962C8B-B14F-4D97-AF65-F5344CB8AC3E}">
        <p14:creationId xmlns:p14="http://schemas.microsoft.com/office/powerpoint/2010/main" val="26899513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1576C740-4E0F-422E-BFDB-75B907277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a:extLst>
              <a:ext uri="{FF2B5EF4-FFF2-40B4-BE49-F238E27FC236}">
                <a16:creationId xmlns:a16="http://schemas.microsoft.com/office/drawing/2014/main" xmlns="" id="{47FD7683-A4CD-4F48-9A8F-FA871F24D1EC}"/>
              </a:ext>
            </a:extLst>
          </p:cNvPr>
          <p:cNvSpPr/>
          <p:nvPr/>
        </p:nvSpPr>
        <p:spPr>
          <a:xfrm>
            <a:off x="3048000" y="79188"/>
            <a:ext cx="4891083"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Рекреаційна зона</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7" name="Прямоугольник 6">
            <a:extLst>
              <a:ext uri="{FF2B5EF4-FFF2-40B4-BE49-F238E27FC236}">
                <a16:creationId xmlns:a16="http://schemas.microsoft.com/office/drawing/2014/main" xmlns="" id="{0BE3A30D-AA8D-4FDC-9A55-2730D7EC0009}"/>
              </a:ext>
            </a:extLst>
          </p:cNvPr>
          <p:cNvSpPr/>
          <p:nvPr/>
        </p:nvSpPr>
        <p:spPr>
          <a:xfrm>
            <a:off x="542544" y="768306"/>
            <a:ext cx="8327136" cy="2369880"/>
          </a:xfrm>
          <a:prstGeom prst="rect">
            <a:avLst/>
          </a:prstGeom>
        </p:spPr>
        <p:txBody>
          <a:bodyPr wrap="square">
            <a:spAutoFit/>
          </a:bodyPr>
          <a:lstStyle/>
          <a:p>
            <a:pPr marL="137160" indent="0" algn="just">
              <a:buNone/>
            </a:pPr>
            <a:r>
              <a:rPr lang="uk-UA" sz="2800" b="1" dirty="0">
                <a:solidFill>
                  <a:schemeClr val="bg1"/>
                </a:solidFill>
                <a:effectLst>
                  <a:outerShdw blurRad="38100" dist="38100" dir="2700000" algn="tl">
                    <a:srgbClr val="000000">
                      <a:alpha val="43137"/>
                    </a:srgbClr>
                  </a:outerShdw>
                </a:effectLst>
              </a:rPr>
              <a:t>Рекреаційна зона: </a:t>
            </a:r>
          </a:p>
          <a:p>
            <a:pPr marL="137160" indent="0" algn="just">
              <a:buNone/>
            </a:pPr>
            <a:r>
              <a:rPr lang="uk-UA" sz="2400" b="1" dirty="0">
                <a:solidFill>
                  <a:schemeClr val="bg1"/>
                </a:solidFill>
              </a:rPr>
              <a:t>місце психологічного розвантаження та дозвілля учнів, де можна поспілкуватися з друзями, </a:t>
            </a:r>
            <a:r>
              <a:rPr lang="ru-RU" sz="2400" b="1" dirty="0">
                <a:solidFill>
                  <a:schemeClr val="bg1"/>
                </a:solidFill>
              </a:rPr>
              <a:t> </a:t>
            </a:r>
            <a:r>
              <a:rPr lang="uk-UA" sz="2400" b="1" dirty="0">
                <a:solidFill>
                  <a:schemeClr val="bg1"/>
                </a:solidFill>
              </a:rPr>
              <a:t>взяти участь у культурних заходах і забавах, різноманітних інтерактивних навчальних програмах, конкурсах, інтелектуальних та розважальних іграх, квестах, заняттях творчих майстерень. </a:t>
            </a:r>
            <a:endParaRPr lang="ru-RU" sz="2400" b="1" dirty="0">
              <a:solidFill>
                <a:schemeClr val="bg1"/>
              </a:solidFill>
            </a:endParaRPr>
          </a:p>
        </p:txBody>
      </p:sp>
      <p:sp>
        <p:nvSpPr>
          <p:cNvPr id="8" name="Прямоугольник 7">
            <a:extLst>
              <a:ext uri="{FF2B5EF4-FFF2-40B4-BE49-F238E27FC236}">
                <a16:creationId xmlns:a16="http://schemas.microsoft.com/office/drawing/2014/main" xmlns="" id="{E3045A1C-4151-4E39-A62A-408D257212E5}"/>
              </a:ext>
            </a:extLst>
          </p:cNvPr>
          <p:cNvSpPr/>
          <p:nvPr/>
        </p:nvSpPr>
        <p:spPr>
          <a:xfrm>
            <a:off x="3328416" y="3240454"/>
            <a:ext cx="8455152" cy="1200329"/>
          </a:xfrm>
          <a:prstGeom prst="rect">
            <a:avLst/>
          </a:prstGeom>
        </p:spPr>
        <p:txBody>
          <a:bodyPr wrap="square">
            <a:spAutoFit/>
          </a:bodyPr>
          <a:lstStyle/>
          <a:p>
            <a:pPr marL="137160" indent="0" algn="just">
              <a:buNone/>
            </a:pPr>
            <a:r>
              <a:rPr lang="uk-UA" sz="2400" b="1" dirty="0">
                <a:solidFill>
                  <a:schemeClr val="bg1"/>
                </a:solidFill>
              </a:rPr>
              <a:t>Зона має бути обладнана комфортними м'якими меблями яскравого забарвлення, м'якими іграшками, настільними іграми, найцікавішими </a:t>
            </a:r>
            <a:r>
              <a:rPr lang="ru-RU" sz="2400" b="1" dirty="0">
                <a:solidFill>
                  <a:schemeClr val="bg1"/>
                </a:solidFill>
              </a:rPr>
              <a:t> </a:t>
            </a:r>
            <a:r>
              <a:rPr lang="uk-UA" sz="2400" b="1" dirty="0">
                <a:solidFill>
                  <a:schemeClr val="bg1"/>
                </a:solidFill>
              </a:rPr>
              <a:t>журналами та книжками.</a:t>
            </a:r>
            <a:r>
              <a:rPr lang="ru-RU" sz="2400" b="1" dirty="0">
                <a:solidFill>
                  <a:schemeClr val="bg1"/>
                </a:solidFill>
              </a:rPr>
              <a:t> </a:t>
            </a:r>
          </a:p>
        </p:txBody>
      </p:sp>
      <p:pic>
        <p:nvPicPr>
          <p:cNvPr id="9" name="Рисунок 8">
            <a:extLst>
              <a:ext uri="{FF2B5EF4-FFF2-40B4-BE49-F238E27FC236}">
                <a16:creationId xmlns:a16="http://schemas.microsoft.com/office/drawing/2014/main" xmlns="" id="{CEA2B85A-F545-46FB-889B-5FCCC3AE61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3125" y="234217"/>
            <a:ext cx="3003237" cy="2209480"/>
          </a:xfrm>
          <a:prstGeom prst="rect">
            <a:avLst/>
          </a:prstGeom>
          <a:ln>
            <a:noFill/>
          </a:ln>
          <a:effectLst>
            <a:softEdge rad="112500"/>
          </a:effectLst>
        </p:spPr>
      </p:pic>
      <p:pic>
        <p:nvPicPr>
          <p:cNvPr id="10" name="Рисунок 9" descr="Earning from art">
            <a:extLst>
              <a:ext uri="{FF2B5EF4-FFF2-40B4-BE49-F238E27FC236}">
                <a16:creationId xmlns:a16="http://schemas.microsoft.com/office/drawing/2014/main" xmlns="" id="{F7C36E6E-7179-407A-9810-EF7613515C5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265201" y="4622644"/>
            <a:ext cx="2518367" cy="2001139"/>
          </a:xfrm>
          <a:prstGeom prst="rect">
            <a:avLst/>
          </a:prstGeom>
          <a:ln>
            <a:noFill/>
          </a:ln>
          <a:effectLst>
            <a:softEdge rad="112500"/>
          </a:effectLst>
        </p:spPr>
      </p:pic>
      <p:pic>
        <p:nvPicPr>
          <p:cNvPr id="12" name="Рисунок 11" descr="Статья «Оборудование современной школьной библиотеки»">
            <a:extLst>
              <a:ext uri="{FF2B5EF4-FFF2-40B4-BE49-F238E27FC236}">
                <a16:creationId xmlns:a16="http://schemas.microsoft.com/office/drawing/2014/main" xmlns="" id="{63148DCD-1409-422E-A7E0-35EA47021FD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6840" y="4543051"/>
            <a:ext cx="2518367" cy="1646238"/>
          </a:xfrm>
          <a:prstGeom prst="rect">
            <a:avLst/>
          </a:prstGeom>
          <a:ln>
            <a:noFill/>
          </a:ln>
          <a:effectLst>
            <a:softEdge rad="112500"/>
          </a:effectLst>
        </p:spPr>
      </p:pic>
    </p:spTree>
    <p:extLst>
      <p:ext uri="{BB962C8B-B14F-4D97-AF65-F5344CB8AC3E}">
        <p14:creationId xmlns:p14="http://schemas.microsoft.com/office/powerpoint/2010/main" val="2681228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Effect transition="in" filter="fade">
                                      <p:cBhvr>
                                        <p:cTn id="14" dur="10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83006BDF-7034-4FDA-8D00-CFB4E9BE9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a:extLst>
              <a:ext uri="{FF2B5EF4-FFF2-40B4-BE49-F238E27FC236}">
                <a16:creationId xmlns:a16="http://schemas.microsoft.com/office/drawing/2014/main" xmlns="" id="{4E378683-08AB-4D15-9A33-DC9A6E4581E8}"/>
              </a:ext>
            </a:extLst>
          </p:cNvPr>
          <p:cNvSpPr/>
          <p:nvPr/>
        </p:nvSpPr>
        <p:spPr>
          <a:xfrm>
            <a:off x="3810155" y="265775"/>
            <a:ext cx="2717411"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Фотозона</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8" name="Прямоугольник 7">
            <a:extLst>
              <a:ext uri="{FF2B5EF4-FFF2-40B4-BE49-F238E27FC236}">
                <a16:creationId xmlns:a16="http://schemas.microsoft.com/office/drawing/2014/main" xmlns="" id="{55D90AEF-5A3B-4D9E-9051-45344E4922E7}"/>
              </a:ext>
            </a:extLst>
          </p:cNvPr>
          <p:cNvSpPr/>
          <p:nvPr/>
        </p:nvSpPr>
        <p:spPr>
          <a:xfrm>
            <a:off x="730972" y="752862"/>
            <a:ext cx="8875776" cy="2739211"/>
          </a:xfrm>
          <a:prstGeom prst="rect">
            <a:avLst/>
          </a:prstGeom>
        </p:spPr>
        <p:txBody>
          <a:bodyPr wrap="square">
            <a:spAutoFit/>
          </a:bodyPr>
          <a:lstStyle/>
          <a:p>
            <a:pPr marL="137160" indent="0" algn="just">
              <a:buNone/>
            </a:pPr>
            <a:r>
              <a:rPr lang="uk-UA" sz="2800" b="1" dirty="0">
                <a:solidFill>
                  <a:schemeClr val="bg1"/>
                </a:solidFill>
                <a:effectLst>
                  <a:outerShdw blurRad="38100" dist="38100" dir="2700000" algn="tl">
                    <a:srgbClr val="000000">
                      <a:alpha val="43137"/>
                    </a:srgbClr>
                  </a:outerShdw>
                </a:effectLst>
              </a:rPr>
              <a:t>Фотозона: </a:t>
            </a:r>
          </a:p>
          <a:p>
            <a:pPr marL="137160" indent="0" algn="just">
              <a:buNone/>
            </a:pPr>
            <a:r>
              <a:rPr lang="uk-UA" sz="2400" b="1" dirty="0">
                <a:solidFill>
                  <a:schemeClr val="bg1"/>
                </a:solidFill>
              </a:rPr>
              <a:t>для візуальної привабливості бібліотек сьогодні використовують різні дизайнерські прийоми, у тому числі організацію </a:t>
            </a:r>
            <a:r>
              <a:rPr lang="uk-UA" sz="2400" b="1" dirty="0" err="1" smtClean="0">
                <a:solidFill>
                  <a:schemeClr val="bg1"/>
                </a:solidFill>
              </a:rPr>
              <a:t>фотозон</a:t>
            </a:r>
            <a:r>
              <a:rPr lang="uk-UA" sz="2400" b="1" dirty="0">
                <a:solidFill>
                  <a:schemeClr val="bg1"/>
                </a:solidFill>
              </a:rPr>
              <a:t> </a:t>
            </a:r>
            <a:r>
              <a:rPr lang="uk-UA" sz="2400" b="1" dirty="0" smtClean="0">
                <a:solidFill>
                  <a:schemeClr val="bg1"/>
                </a:solidFill>
              </a:rPr>
              <a:t>-</a:t>
            </a:r>
            <a:r>
              <a:rPr lang="uk-UA" sz="2400" b="1" dirty="0" smtClean="0">
                <a:solidFill>
                  <a:schemeClr val="bg1"/>
                </a:solidFill>
              </a:rPr>
              <a:t> </a:t>
            </a:r>
            <a:r>
              <a:rPr lang="uk-UA" sz="2400" b="1" dirty="0">
                <a:solidFill>
                  <a:schemeClr val="bg1"/>
                </a:solidFill>
              </a:rPr>
              <a:t>простору створеного для фотографування й селфі на фоні тематичної композиції. </a:t>
            </a:r>
            <a:r>
              <a:rPr lang="uk-UA" sz="2400" b="1" dirty="0" err="1" smtClean="0">
                <a:solidFill>
                  <a:schemeClr val="bg1"/>
                </a:solidFill>
              </a:rPr>
              <a:t>Фотозони</a:t>
            </a:r>
            <a:r>
              <a:rPr lang="uk-UA" sz="2400" b="1" dirty="0" smtClean="0">
                <a:solidFill>
                  <a:schemeClr val="bg1"/>
                </a:solidFill>
              </a:rPr>
              <a:t> </a:t>
            </a:r>
            <a:r>
              <a:rPr lang="uk-UA" sz="2400" b="1" dirty="0">
                <a:solidFill>
                  <a:schemeClr val="bg1"/>
                </a:solidFill>
              </a:rPr>
              <a:t>бібліотек можуть бути постійними, тимчасовими, приуроченими до  певної події.</a:t>
            </a:r>
            <a:endParaRPr lang="ru-RU" sz="2400" b="1" dirty="0">
              <a:solidFill>
                <a:schemeClr val="bg1"/>
              </a:solidFill>
            </a:endParaRPr>
          </a:p>
        </p:txBody>
      </p:sp>
      <p:pic>
        <p:nvPicPr>
          <p:cNvPr id="9" name="Рисунок 8" descr="До Дня закоханих у «ПортCity» влаштовують фестиваль фотозон* | ВолиньPost">
            <a:extLst>
              <a:ext uri="{FF2B5EF4-FFF2-40B4-BE49-F238E27FC236}">
                <a16:creationId xmlns:a16="http://schemas.microsoft.com/office/drawing/2014/main" xmlns="" id="{C993AE56-DB6E-45EC-BCF8-3DDFF677897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606748" y="386942"/>
            <a:ext cx="2365039" cy="2258567"/>
          </a:xfrm>
          <a:prstGeom prst="rect">
            <a:avLst/>
          </a:prstGeom>
          <a:ln>
            <a:noFill/>
          </a:ln>
          <a:effectLst>
            <a:softEdge rad="112500"/>
          </a:effectLst>
        </p:spPr>
      </p:pic>
      <p:pic>
        <p:nvPicPr>
          <p:cNvPr id="10" name="Рисунок 9" descr="Фотозона из книг | Vintage wedding backdrop, Diy wedding backdrop, Outdoor  wedding altars">
            <a:extLst>
              <a:ext uri="{FF2B5EF4-FFF2-40B4-BE49-F238E27FC236}">
                <a16:creationId xmlns:a16="http://schemas.microsoft.com/office/drawing/2014/main" xmlns="" id="{579411B5-A4A4-40F9-8145-A146C8019E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49042" y="3381226"/>
            <a:ext cx="3223358" cy="2306342"/>
          </a:xfrm>
          <a:prstGeom prst="rect">
            <a:avLst/>
          </a:prstGeom>
          <a:ln>
            <a:noFill/>
          </a:ln>
          <a:effectLst>
            <a:softEdge rad="112500"/>
          </a:effectLst>
        </p:spPr>
      </p:pic>
      <p:pic>
        <p:nvPicPr>
          <p:cNvPr id="11" name="Рисунок 10" descr="Создание фотозоны в деревенском стиле - Арт-Позитив">
            <a:extLst>
              <a:ext uri="{FF2B5EF4-FFF2-40B4-BE49-F238E27FC236}">
                <a16:creationId xmlns:a16="http://schemas.microsoft.com/office/drawing/2014/main" xmlns="" id="{9778EC3B-E648-4085-AFC9-AFCAC42D8BF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8429" y="3492073"/>
            <a:ext cx="3223358" cy="2258567"/>
          </a:xfrm>
          <a:prstGeom prst="rect">
            <a:avLst/>
          </a:prstGeom>
          <a:ln>
            <a:noFill/>
          </a:ln>
          <a:effectLst>
            <a:softEdge rad="112500"/>
          </a:effectLst>
        </p:spPr>
      </p:pic>
    </p:spTree>
    <p:extLst>
      <p:ext uri="{BB962C8B-B14F-4D97-AF65-F5344CB8AC3E}">
        <p14:creationId xmlns:p14="http://schemas.microsoft.com/office/powerpoint/2010/main" val="2240033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943788" y="46490"/>
            <a:ext cx="10304424"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Головне завдання шкільної бібліотеки</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5" name="Прямоугольник 4"/>
          <p:cNvSpPr/>
          <p:nvPr/>
        </p:nvSpPr>
        <p:spPr>
          <a:xfrm>
            <a:off x="1386664" y="566678"/>
            <a:ext cx="8735117" cy="2862322"/>
          </a:xfrm>
          <a:prstGeom prst="rect">
            <a:avLst/>
          </a:prstGeom>
        </p:spPr>
        <p:txBody>
          <a:bodyPr wrap="square">
            <a:spAutoFit/>
          </a:bodyPr>
          <a:lstStyle/>
          <a:p>
            <a:pPr algn="just">
              <a:lnSpc>
                <a:spcPct val="150000"/>
              </a:lnSpc>
            </a:pPr>
            <a:r>
              <a:rPr lang="uk-UA" sz="2400" b="1" dirty="0">
                <a:solidFill>
                  <a:schemeClr val="bg1"/>
                </a:solidFill>
                <a:ea typeface="Times New Roman" panose="02020603050405020304" pitchFamily="18" charset="0"/>
              </a:rPr>
              <a:t>Головними завданнями шкільної бібліотеки є надання якісних бібліотечно-інформаційних послуг учасникам освітнього процесу та сприяння всебічному розвитку особистості з глибоко усвідомленою громадянською й соціальною позицією, системними науковими знаннями.</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1783" y="701691"/>
            <a:ext cx="1847850" cy="24622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3961" y="3429000"/>
            <a:ext cx="2079498" cy="27780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9072" y="3564013"/>
            <a:ext cx="3782949" cy="24158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5916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ppt_w</p:attrName>
                                        </p:attrNameLst>
                                      </p:cBhvr>
                                      <p:tavLst>
                                        <p:tav tm="0">
                                          <p:val>
                                            <p:fltVal val="0"/>
                                          </p:val>
                                        </p:tav>
                                        <p:tav tm="100000">
                                          <p:val>
                                            <p:strVal val="#ppt_w"/>
                                          </p:val>
                                        </p:tav>
                                      </p:tavLst>
                                    </p:anim>
                                    <p:anim calcmode="lin" valueType="num">
                                      <p:cBhvr>
                                        <p:cTn id="8" dur="1000" fill="hold"/>
                                        <p:tgtEl>
                                          <p:spTgt spid="3075"/>
                                        </p:tgtEl>
                                        <p:attrNameLst>
                                          <p:attrName>ppt_h</p:attrName>
                                        </p:attrNameLst>
                                      </p:cBhvr>
                                      <p:tavLst>
                                        <p:tav tm="0">
                                          <p:val>
                                            <p:fltVal val="0"/>
                                          </p:val>
                                        </p:tav>
                                        <p:tav tm="100000">
                                          <p:val>
                                            <p:strVal val="#ppt_h"/>
                                          </p:val>
                                        </p:tav>
                                      </p:tavLst>
                                    </p:anim>
                                    <p:animEffect transition="in" filter="fade">
                                      <p:cBhvr>
                                        <p:cTn id="9" dur="1000"/>
                                        <p:tgtEl>
                                          <p:spTgt spid="3075"/>
                                        </p:tgtEl>
                                      </p:cBhvr>
                                    </p:animEffect>
                                  </p:childTnLst>
                                </p:cTn>
                              </p:par>
                              <p:par>
                                <p:cTn id="10" presetID="53" presetClass="entr" presetSubtype="16" fill="hold" nodeType="with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p:cTn id="12" dur="1000" fill="hold"/>
                                        <p:tgtEl>
                                          <p:spTgt spid="3077"/>
                                        </p:tgtEl>
                                        <p:attrNameLst>
                                          <p:attrName>ppt_w</p:attrName>
                                        </p:attrNameLst>
                                      </p:cBhvr>
                                      <p:tavLst>
                                        <p:tav tm="0">
                                          <p:val>
                                            <p:fltVal val="0"/>
                                          </p:val>
                                        </p:tav>
                                        <p:tav tm="100000">
                                          <p:val>
                                            <p:strVal val="#ppt_w"/>
                                          </p:val>
                                        </p:tav>
                                      </p:tavLst>
                                    </p:anim>
                                    <p:anim calcmode="lin" valueType="num">
                                      <p:cBhvr>
                                        <p:cTn id="13" dur="1000" fill="hold"/>
                                        <p:tgtEl>
                                          <p:spTgt spid="3077"/>
                                        </p:tgtEl>
                                        <p:attrNameLst>
                                          <p:attrName>ppt_h</p:attrName>
                                        </p:attrNameLst>
                                      </p:cBhvr>
                                      <p:tavLst>
                                        <p:tav tm="0">
                                          <p:val>
                                            <p:fltVal val="0"/>
                                          </p:val>
                                        </p:tav>
                                        <p:tav tm="100000">
                                          <p:val>
                                            <p:strVal val="#ppt_h"/>
                                          </p:val>
                                        </p:tav>
                                      </p:tavLst>
                                    </p:anim>
                                    <p:animEffect transition="in" filter="fade">
                                      <p:cBhvr>
                                        <p:cTn id="14" dur="1000"/>
                                        <p:tgtEl>
                                          <p:spTgt spid="3077"/>
                                        </p:tgtEl>
                                      </p:cBhvr>
                                    </p:animEffect>
                                  </p:childTnLst>
                                </p:cTn>
                              </p:par>
                              <p:par>
                                <p:cTn id="15" presetID="53" presetClass="entr" presetSubtype="16"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p:cTn id="17" dur="1000" fill="hold"/>
                                        <p:tgtEl>
                                          <p:spTgt spid="3076"/>
                                        </p:tgtEl>
                                        <p:attrNameLst>
                                          <p:attrName>ppt_w</p:attrName>
                                        </p:attrNameLst>
                                      </p:cBhvr>
                                      <p:tavLst>
                                        <p:tav tm="0">
                                          <p:val>
                                            <p:fltVal val="0"/>
                                          </p:val>
                                        </p:tav>
                                        <p:tav tm="100000">
                                          <p:val>
                                            <p:strVal val="#ppt_w"/>
                                          </p:val>
                                        </p:tav>
                                      </p:tavLst>
                                    </p:anim>
                                    <p:anim calcmode="lin" valueType="num">
                                      <p:cBhvr>
                                        <p:cTn id="18" dur="1000" fill="hold"/>
                                        <p:tgtEl>
                                          <p:spTgt spid="3076"/>
                                        </p:tgtEl>
                                        <p:attrNameLst>
                                          <p:attrName>ppt_h</p:attrName>
                                        </p:attrNameLst>
                                      </p:cBhvr>
                                      <p:tavLst>
                                        <p:tav tm="0">
                                          <p:val>
                                            <p:fltVal val="0"/>
                                          </p:val>
                                        </p:tav>
                                        <p:tav tm="100000">
                                          <p:val>
                                            <p:strVal val="#ppt_h"/>
                                          </p:val>
                                        </p:tav>
                                      </p:tavLst>
                                    </p:anim>
                                    <p:animEffect transition="in" filter="fade">
                                      <p:cBhvr>
                                        <p:cTn id="19"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B955973-735B-4018-8781-A72DB14A6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a:extLst>
              <a:ext uri="{FF2B5EF4-FFF2-40B4-BE49-F238E27FC236}">
                <a16:creationId xmlns:a16="http://schemas.microsoft.com/office/drawing/2014/main" xmlns="" id="{D7859015-C123-4634-8802-D2E78368A99C}"/>
              </a:ext>
            </a:extLst>
          </p:cNvPr>
          <p:cNvSpPr/>
          <p:nvPr/>
        </p:nvSpPr>
        <p:spPr>
          <a:xfrm>
            <a:off x="3048981" y="124193"/>
            <a:ext cx="5602816"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Зона фондосховища</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Прямоугольник 5">
            <a:extLst>
              <a:ext uri="{FF2B5EF4-FFF2-40B4-BE49-F238E27FC236}">
                <a16:creationId xmlns:a16="http://schemas.microsoft.com/office/drawing/2014/main" xmlns="" id="{754CFFAB-CCCC-4205-A4A9-FEE9E328624A}"/>
              </a:ext>
            </a:extLst>
          </p:cNvPr>
          <p:cNvSpPr/>
          <p:nvPr/>
        </p:nvSpPr>
        <p:spPr>
          <a:xfrm>
            <a:off x="779306" y="963460"/>
            <a:ext cx="7212550" cy="2000548"/>
          </a:xfrm>
          <a:prstGeom prst="rect">
            <a:avLst/>
          </a:prstGeom>
        </p:spPr>
        <p:txBody>
          <a:bodyPr wrap="square">
            <a:spAutoFit/>
          </a:bodyPr>
          <a:lstStyle/>
          <a:p>
            <a:pPr marL="137160" indent="0" algn="just">
              <a:buNone/>
            </a:pPr>
            <a:r>
              <a:rPr lang="uk-UA" sz="2800" b="1" dirty="0">
                <a:solidFill>
                  <a:schemeClr val="bg1"/>
                </a:solidFill>
                <a:effectLst>
                  <a:outerShdw blurRad="38100" dist="38100" dir="2700000" algn="tl">
                    <a:srgbClr val="000000">
                      <a:alpha val="43137"/>
                    </a:srgbClr>
                  </a:outerShdw>
                </a:effectLst>
              </a:rPr>
              <a:t>Зона фондосховища:</a:t>
            </a:r>
          </a:p>
          <a:p>
            <a:pPr marL="137160" indent="0" algn="just">
              <a:buNone/>
            </a:pPr>
            <a:r>
              <a:rPr lang="uk-UA" b="1" dirty="0"/>
              <a:t> </a:t>
            </a:r>
            <a:r>
              <a:rPr lang="uk-UA" sz="2400" b="1" dirty="0">
                <a:solidFill>
                  <a:schemeClr val="bg1"/>
                </a:solidFill>
              </a:rPr>
              <a:t>оснащена спеціалізованими меблями і системами зберігання (бібліотечні одно-двосторонні стелажі), розсувні системи зберігання книжок, стіл для видачі книжок з фонду навчальної літератури. </a:t>
            </a:r>
            <a:endParaRPr lang="ru-RU" sz="2400" b="1" dirty="0">
              <a:solidFill>
                <a:schemeClr val="bg1"/>
              </a:solidFill>
            </a:endParaRPr>
          </a:p>
        </p:txBody>
      </p:sp>
      <p:sp>
        <p:nvSpPr>
          <p:cNvPr id="7" name="Прямоугольник 6">
            <a:extLst>
              <a:ext uri="{FF2B5EF4-FFF2-40B4-BE49-F238E27FC236}">
                <a16:creationId xmlns:a16="http://schemas.microsoft.com/office/drawing/2014/main" xmlns="" id="{61D7C577-34E0-43AF-9B1E-1E6A7622B0CE}"/>
              </a:ext>
            </a:extLst>
          </p:cNvPr>
          <p:cNvSpPr/>
          <p:nvPr/>
        </p:nvSpPr>
        <p:spPr>
          <a:xfrm>
            <a:off x="3822192" y="3500367"/>
            <a:ext cx="7827264" cy="1200329"/>
          </a:xfrm>
          <a:prstGeom prst="rect">
            <a:avLst/>
          </a:prstGeom>
        </p:spPr>
        <p:txBody>
          <a:bodyPr wrap="square">
            <a:spAutoFit/>
          </a:bodyPr>
          <a:lstStyle/>
          <a:p>
            <a:pPr marL="137160" indent="0" algn="just">
              <a:buNone/>
            </a:pPr>
            <a:r>
              <a:rPr lang="uk-UA" sz="2400" b="1" dirty="0">
                <a:solidFill>
                  <a:schemeClr val="bg1"/>
                </a:solidFill>
              </a:rPr>
              <a:t>У зв’язку із зонуванням бібліотечного простору і браком площ у шкільних бібліотеках   набувають актуальності  стелажі-</a:t>
            </a:r>
            <a:r>
              <a:rPr lang="uk-UA" sz="2400" b="1" dirty="0" err="1">
                <a:solidFill>
                  <a:schemeClr val="bg1"/>
                </a:solidFill>
              </a:rPr>
              <a:t>трансформери</a:t>
            </a:r>
            <a:r>
              <a:rPr lang="uk-UA" sz="2400" b="1" dirty="0">
                <a:solidFill>
                  <a:schemeClr val="bg1"/>
                </a:solidFill>
              </a:rPr>
              <a:t>,</a:t>
            </a:r>
            <a:endParaRPr lang="ru-RU" sz="2400" b="1" dirty="0">
              <a:solidFill>
                <a:schemeClr val="bg1"/>
              </a:solidFill>
            </a:endParaRPr>
          </a:p>
        </p:txBody>
      </p:sp>
      <p:pic>
        <p:nvPicPr>
          <p:cNvPr id="8" name="Рисунок 7" descr="О. П. Конторук Завідувач сектору іноземної літератури Наукової біблі">
            <a:extLst>
              <a:ext uri="{FF2B5EF4-FFF2-40B4-BE49-F238E27FC236}">
                <a16:creationId xmlns:a16="http://schemas.microsoft.com/office/drawing/2014/main" xmlns="" id="{D146FF51-D8A3-4433-8F0E-DDF95564788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47888" y="740198"/>
            <a:ext cx="3653013" cy="2605160"/>
          </a:xfrm>
          <a:prstGeom prst="rect">
            <a:avLst/>
          </a:prstGeom>
          <a:ln>
            <a:noFill/>
          </a:ln>
          <a:effectLst>
            <a:softEdge rad="112500"/>
          </a:effectLst>
        </p:spPr>
      </p:pic>
      <p:pic>
        <p:nvPicPr>
          <p:cNvPr id="9" name="Рисунок 8" descr="Отделы библиотеки">
            <a:extLst>
              <a:ext uri="{FF2B5EF4-FFF2-40B4-BE49-F238E27FC236}">
                <a16:creationId xmlns:a16="http://schemas.microsoft.com/office/drawing/2014/main" xmlns="" id="{243032C3-EF44-4E4B-934A-9976E047C74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5049" y="4469762"/>
            <a:ext cx="3435851" cy="2110911"/>
          </a:xfrm>
          <a:prstGeom prst="rect">
            <a:avLst/>
          </a:prstGeom>
          <a:ln>
            <a:noFill/>
          </a:ln>
          <a:effectLst>
            <a:softEdge rad="112500"/>
          </a:effectLst>
        </p:spPr>
      </p:pic>
    </p:spTree>
    <p:extLst>
      <p:ext uri="{BB962C8B-B14F-4D97-AF65-F5344CB8AC3E}">
        <p14:creationId xmlns:p14="http://schemas.microsoft.com/office/powerpoint/2010/main" val="33809957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ACE94AF-6C19-4CC2-8850-551950AE4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27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a:extLst>
              <a:ext uri="{FF2B5EF4-FFF2-40B4-BE49-F238E27FC236}">
                <a16:creationId xmlns:a16="http://schemas.microsoft.com/office/drawing/2014/main" xmlns="" id="{34396E69-74E0-4832-A519-87058260E724}"/>
              </a:ext>
            </a:extLst>
          </p:cNvPr>
          <p:cNvSpPr/>
          <p:nvPr/>
        </p:nvSpPr>
        <p:spPr>
          <a:xfrm>
            <a:off x="2689610" y="243574"/>
            <a:ext cx="5925020"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Адміністративна зона</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6" name="Прямоугольник 5">
            <a:extLst>
              <a:ext uri="{FF2B5EF4-FFF2-40B4-BE49-F238E27FC236}">
                <a16:creationId xmlns:a16="http://schemas.microsoft.com/office/drawing/2014/main" xmlns="" id="{FFF4A0C0-07B9-4B74-ACA3-71518A2D9301}"/>
              </a:ext>
            </a:extLst>
          </p:cNvPr>
          <p:cNvSpPr/>
          <p:nvPr/>
        </p:nvSpPr>
        <p:spPr>
          <a:xfrm>
            <a:off x="1220459" y="1009240"/>
            <a:ext cx="6387350" cy="1631216"/>
          </a:xfrm>
          <a:prstGeom prst="rect">
            <a:avLst/>
          </a:prstGeom>
        </p:spPr>
        <p:txBody>
          <a:bodyPr wrap="square">
            <a:spAutoFit/>
          </a:bodyPr>
          <a:lstStyle/>
          <a:p>
            <a:pPr marL="137160" indent="0" algn="just">
              <a:buNone/>
            </a:pPr>
            <a:r>
              <a:rPr lang="uk-UA" sz="2800" b="1" dirty="0">
                <a:solidFill>
                  <a:schemeClr val="bg1"/>
                </a:solidFill>
                <a:effectLst>
                  <a:outerShdw blurRad="38100" dist="38100" dir="2700000" algn="tl">
                    <a:srgbClr val="000000">
                      <a:alpha val="43137"/>
                    </a:srgbClr>
                  </a:outerShdw>
                </a:effectLst>
              </a:rPr>
              <a:t>Адміністративна зона: </a:t>
            </a:r>
          </a:p>
          <a:p>
            <a:pPr marL="137160" indent="0" algn="just">
              <a:buNone/>
            </a:pPr>
            <a:r>
              <a:rPr lang="uk-UA" sz="2400" b="1" dirty="0">
                <a:solidFill>
                  <a:schemeClr val="bg1"/>
                </a:solidFill>
              </a:rPr>
              <a:t>приміщення для зберігання аудіовізуального та іншого обладнання і матеріалів.</a:t>
            </a:r>
            <a:endParaRPr lang="ru-RU" sz="2400" b="1" dirty="0">
              <a:solidFill>
                <a:schemeClr val="bg1"/>
              </a:solidFill>
            </a:endParaRPr>
          </a:p>
        </p:txBody>
      </p:sp>
      <p:pic>
        <p:nvPicPr>
          <p:cNvPr id="7" name="Объект 4" descr="Медицинская библиотека">
            <a:extLst>
              <a:ext uri="{FF2B5EF4-FFF2-40B4-BE49-F238E27FC236}">
                <a16:creationId xmlns:a16="http://schemas.microsoft.com/office/drawing/2014/main" xmlns="" id="{78D8F718-F45E-4AAA-947D-1B685B7A6AAE}"/>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492079" y="3218537"/>
            <a:ext cx="3903095" cy="2483919"/>
          </a:xfrm>
          <a:prstGeom prst="rect">
            <a:avLst/>
          </a:prstGeom>
          <a:ln>
            <a:noFill/>
          </a:ln>
          <a:effectLst>
            <a:softEdge rad="112500"/>
          </a:effectLst>
        </p:spPr>
      </p:pic>
      <p:pic>
        <p:nvPicPr>
          <p:cNvPr id="8" name="Picture 2" descr="19.02.2020 року для шкільних бібліотекарів відбулося засідання школи  медіапросвіти &amp;quot;Медіасередовище сучасного учня та роль бібліотеки в ньому&amp;quot; -  ЦПРПП">
            <a:extLst>
              <a:ext uri="{FF2B5EF4-FFF2-40B4-BE49-F238E27FC236}">
                <a16:creationId xmlns:a16="http://schemas.microsoft.com/office/drawing/2014/main" xmlns="" id="{C484E8BC-9F7A-43CC-BB85-67A714CFB6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8269" y="889905"/>
            <a:ext cx="2475972" cy="33012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575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xmlns="" id="{90D8E8CD-0497-4E35-BCF3-97CEDC353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a:extLst>
              <a:ext uri="{FF2B5EF4-FFF2-40B4-BE49-F238E27FC236}">
                <a16:creationId xmlns:a16="http://schemas.microsoft.com/office/drawing/2014/main" xmlns="" id="{1811E0FE-EF91-45A3-A9EF-C7F3AD4EDB6D}"/>
              </a:ext>
            </a:extLst>
          </p:cNvPr>
          <p:cNvSpPr/>
          <p:nvPr/>
        </p:nvSpPr>
        <p:spPr>
          <a:xfrm>
            <a:off x="1549431" y="123647"/>
            <a:ext cx="10032969" cy="2805063"/>
          </a:xfrm>
          <a:prstGeom prst="rect">
            <a:avLst/>
          </a:prstGeom>
        </p:spPr>
        <p:txBody>
          <a:bodyPr wrap="square">
            <a:spAutoFit/>
          </a:bodyPr>
          <a:lstStyle/>
          <a:p>
            <a:pPr indent="450215" algn="just">
              <a:lnSpc>
                <a:spcPct val="150000"/>
              </a:lnSpc>
              <a:spcAft>
                <a:spcPts val="1000"/>
              </a:spcAft>
            </a:pPr>
            <a:r>
              <a:rPr lang="uk-UA" sz="2400" b="1" dirty="0">
                <a:solidFill>
                  <a:schemeClr val="bg1"/>
                </a:solidFill>
              </a:rPr>
              <a:t>У разі потреби сучасний бібліотечний простір можна швидко видозмінювати з урахуванням реальних потреб користувачів. Одну й ту саму зону  використовують з різним призначенням. Розроблення власної стратегії зонування бібліотечного простору шкільної бібліотеки  сприятиме перетворенню її на привабливе й креативне  місце.  </a:t>
            </a:r>
            <a:endParaRPr lang="ru-RU" sz="2400" b="1" dirty="0">
              <a:solidFill>
                <a:schemeClr val="bg1"/>
              </a:solidFill>
            </a:endParaRPr>
          </a:p>
        </p:txBody>
      </p:sp>
      <p:pic>
        <p:nvPicPr>
          <p:cNvPr id="4" name="Picture 2" descr="Библиотека школы: общеобразовательные задачи и организация работы">
            <a:extLst>
              <a:ext uri="{FF2B5EF4-FFF2-40B4-BE49-F238E27FC236}">
                <a16:creationId xmlns:a16="http://schemas.microsoft.com/office/drawing/2014/main" xmlns="" id="{077A2164-18C2-42C7-8631-CBAD97F6C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3143" y="4097918"/>
            <a:ext cx="3149257" cy="21414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Ворота у майбутнє: сучасні шкільні бібліотеки світу">
            <a:extLst>
              <a:ext uri="{FF2B5EF4-FFF2-40B4-BE49-F238E27FC236}">
                <a16:creationId xmlns:a16="http://schemas.microsoft.com/office/drawing/2014/main" xmlns="" id="{BEF26004-1D8D-477D-A132-1B9E72510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2390" y="3052357"/>
            <a:ext cx="3447219" cy="20092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7014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6A774A79-4A24-46B7-83A5-E85614D13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a:extLst>
              <a:ext uri="{FF2B5EF4-FFF2-40B4-BE49-F238E27FC236}">
                <a16:creationId xmlns:a16="http://schemas.microsoft.com/office/drawing/2014/main" xmlns="" id="{60AEFF2F-3FCC-4386-9684-1E65CB0DEE11}"/>
              </a:ext>
            </a:extLst>
          </p:cNvPr>
          <p:cNvSpPr/>
          <p:nvPr/>
        </p:nvSpPr>
        <p:spPr>
          <a:xfrm>
            <a:off x="372533" y="172736"/>
            <a:ext cx="11517052" cy="1200329"/>
          </a:xfrm>
          <a:prstGeom prst="rect">
            <a:avLst/>
          </a:prstGeom>
        </p:spPr>
        <p:txBody>
          <a:bodyPr wrap="square">
            <a:spAutoFit/>
          </a:bodyPr>
          <a:lstStyle/>
          <a:p>
            <a:pPr algn="ct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Приклади приміщень  шкільної бібліотеки з просторово-відокремленими зонами</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pic>
        <p:nvPicPr>
          <p:cNvPr id="7" name="Рисунок 6" descr="Сучасні меблі та обладнання для шкільної бібліотеки НВК № 240 «Соціум» |  Громадський Проект Київ">
            <a:extLst>
              <a:ext uri="{FF2B5EF4-FFF2-40B4-BE49-F238E27FC236}">
                <a16:creationId xmlns:a16="http://schemas.microsoft.com/office/drawing/2014/main" xmlns="" id="{539B61B4-C2E0-4D0C-A51C-CD30B0657C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3915" y="1480413"/>
            <a:ext cx="2782801" cy="1847433"/>
          </a:xfrm>
          <a:prstGeom prst="rect">
            <a:avLst/>
          </a:prstGeom>
          <a:ln>
            <a:noFill/>
          </a:ln>
          <a:effectLst>
            <a:softEdge rad="112500"/>
          </a:effectLst>
        </p:spPr>
      </p:pic>
      <p:pic>
        <p:nvPicPr>
          <p:cNvPr id="8" name="Рисунок 7" descr="Национальный проект">
            <a:extLst>
              <a:ext uri="{FF2B5EF4-FFF2-40B4-BE49-F238E27FC236}">
                <a16:creationId xmlns:a16="http://schemas.microsoft.com/office/drawing/2014/main" xmlns="" id="{A81F22DD-C7AA-43AE-B486-08BEB5B79B5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09131" y="1568908"/>
            <a:ext cx="3015585" cy="2034437"/>
          </a:xfrm>
          <a:prstGeom prst="rect">
            <a:avLst/>
          </a:prstGeom>
          <a:ln>
            <a:noFill/>
          </a:ln>
          <a:effectLst>
            <a:softEdge rad="112500"/>
          </a:effectLst>
        </p:spPr>
      </p:pic>
      <p:pic>
        <p:nvPicPr>
          <p:cNvPr id="9" name="Рисунок 8" descr="Интерьер школьной библиотеки | Премиум Фото">
            <a:extLst>
              <a:ext uri="{FF2B5EF4-FFF2-40B4-BE49-F238E27FC236}">
                <a16:creationId xmlns:a16="http://schemas.microsoft.com/office/drawing/2014/main" xmlns="" id="{5425B5FC-A6ED-4DBF-9096-531B95F8E7B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8231" y="3799188"/>
            <a:ext cx="3445655" cy="2177652"/>
          </a:xfrm>
          <a:prstGeom prst="rect">
            <a:avLst/>
          </a:prstGeom>
          <a:ln>
            <a:noFill/>
          </a:ln>
          <a:effectLst>
            <a:softEdge rad="112500"/>
          </a:effectLst>
        </p:spPr>
      </p:pic>
      <p:pic>
        <p:nvPicPr>
          <p:cNvPr id="10" name="Рисунок 9" descr="В Запорожье обновили еще одну библиотеку: ФОТО">
            <a:extLst>
              <a:ext uri="{FF2B5EF4-FFF2-40B4-BE49-F238E27FC236}">
                <a16:creationId xmlns:a16="http://schemas.microsoft.com/office/drawing/2014/main" xmlns="" id="{DEA7D763-F774-4ED0-8475-619C9943F47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8224" y="4108766"/>
            <a:ext cx="3015585" cy="2177652"/>
          </a:xfrm>
          <a:prstGeom prst="rect">
            <a:avLst/>
          </a:prstGeom>
          <a:ln>
            <a:noFill/>
          </a:ln>
          <a:effectLst>
            <a:softEdge rad="112500"/>
          </a:effectLst>
        </p:spPr>
      </p:pic>
      <p:pic>
        <p:nvPicPr>
          <p:cNvPr id="11" name="Рисунок 10" descr="Проєкт №: 2021-3177 Сучасній школі-сучасні кабінети інформатики і бібліотеки  — Громадський бюджет 2021 — Соціально активний громадянин">
            <a:extLst>
              <a:ext uri="{FF2B5EF4-FFF2-40B4-BE49-F238E27FC236}">
                <a16:creationId xmlns:a16="http://schemas.microsoft.com/office/drawing/2014/main" xmlns="" id="{692C12DC-3422-4BF7-8998-08617382529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4000" y="1608667"/>
            <a:ext cx="3015585" cy="2051097"/>
          </a:xfrm>
          <a:prstGeom prst="rect">
            <a:avLst/>
          </a:prstGeom>
          <a:ln>
            <a:noFill/>
          </a:ln>
          <a:effectLst>
            <a:softEdge rad="112500"/>
          </a:effectLst>
        </p:spPr>
      </p:pic>
    </p:spTree>
    <p:extLst>
      <p:ext uri="{BB962C8B-B14F-4D97-AF65-F5344CB8AC3E}">
        <p14:creationId xmlns:p14="http://schemas.microsoft.com/office/powerpoint/2010/main" val="18065375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Effect transition="in" filter="fade">
                                      <p:cBhvr>
                                        <p:cTn id="19" dur="10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Effect transition="in" filter="fade">
                                      <p:cBhvr>
                                        <p:cTn id="24" dur="10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Effect transition="in" filter="fade">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xmlns="" id="{CF305E1F-2F8F-4CFA-8D4F-AB98B2B20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56" y="0"/>
            <a:ext cx="12299092" cy="6918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a:extLst>
              <a:ext uri="{FF2B5EF4-FFF2-40B4-BE49-F238E27FC236}">
                <a16:creationId xmlns:a16="http://schemas.microsoft.com/office/drawing/2014/main" xmlns="" id="{6F717930-7312-4AF8-8758-9C2787031A42}"/>
              </a:ext>
            </a:extLst>
          </p:cNvPr>
          <p:cNvSpPr/>
          <p:nvPr/>
        </p:nvSpPr>
        <p:spPr>
          <a:xfrm>
            <a:off x="1117515" y="107241"/>
            <a:ext cx="9694334" cy="1200329"/>
          </a:xfrm>
          <a:prstGeom prst="rect">
            <a:avLst/>
          </a:prstGeom>
        </p:spPr>
        <p:txBody>
          <a:bodyPr wrap="square">
            <a:spAutoFit/>
          </a:bodyPr>
          <a:lstStyle/>
          <a:p>
            <a:pPr algn="ct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Декоративно -</a:t>
            </a:r>
            <a:r>
              <a:rPr lang="uk-UA" sz="3600" b="1" dirty="0" smtClean="0">
                <a:solidFill>
                  <a:schemeClr val="bg1"/>
                </a:solidFill>
                <a:effectLst>
                  <a:outerShdw blurRad="38100" dist="38100" dir="2700000" algn="tl">
                    <a:srgbClr val="000000">
                      <a:alpha val="43137"/>
                    </a:srgbClr>
                  </a:outerShdw>
                </a:effectLst>
                <a:latin typeface="Arial Black" panose="020B0A04020102020204" pitchFamily="34" charset="0"/>
              </a:rPr>
              <a:t>художнє </a:t>
            </a:r>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rPr>
              <a:t>оформлення бібліотечного простору</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7" name="Прямоугольник 6">
            <a:extLst>
              <a:ext uri="{FF2B5EF4-FFF2-40B4-BE49-F238E27FC236}">
                <a16:creationId xmlns:a16="http://schemas.microsoft.com/office/drawing/2014/main" xmlns="" id="{6319B796-9A3A-4F21-8B4F-57163295BFC9}"/>
              </a:ext>
            </a:extLst>
          </p:cNvPr>
          <p:cNvSpPr/>
          <p:nvPr/>
        </p:nvSpPr>
        <p:spPr>
          <a:xfrm>
            <a:off x="647616" y="1473145"/>
            <a:ext cx="7344917" cy="1569660"/>
          </a:xfrm>
          <a:prstGeom prst="rect">
            <a:avLst/>
          </a:prstGeom>
        </p:spPr>
        <p:txBody>
          <a:bodyPr wrap="square">
            <a:spAutoFit/>
          </a:bodyPr>
          <a:lstStyle/>
          <a:p>
            <a:pPr marL="137160" indent="0" algn="just">
              <a:buNone/>
            </a:pPr>
            <a:r>
              <a:rPr lang="uk-UA" sz="2400" b="1" dirty="0">
                <a:solidFill>
                  <a:schemeClr val="bg1"/>
                </a:solidFill>
              </a:rPr>
              <a:t>Простір шкільної бібліотеки повинен мати своє концептуальне рішення й оригінальний дизайн, бути відкритим, з можливостями  видозмінюватися, відповідати реальним потребам користувачів. </a:t>
            </a:r>
            <a:endParaRPr lang="ru-RU" sz="2400" b="1" dirty="0">
              <a:solidFill>
                <a:schemeClr val="bg1"/>
              </a:solidFill>
            </a:endParaRPr>
          </a:p>
        </p:txBody>
      </p:sp>
      <p:sp>
        <p:nvSpPr>
          <p:cNvPr id="8" name="Прямоугольник 7">
            <a:extLst>
              <a:ext uri="{FF2B5EF4-FFF2-40B4-BE49-F238E27FC236}">
                <a16:creationId xmlns:a16="http://schemas.microsoft.com/office/drawing/2014/main" xmlns="" id="{BB99957D-C2DF-4FB9-85D7-CB00BF568783}"/>
              </a:ext>
            </a:extLst>
          </p:cNvPr>
          <p:cNvSpPr/>
          <p:nvPr/>
        </p:nvSpPr>
        <p:spPr>
          <a:xfrm>
            <a:off x="4034283" y="4195692"/>
            <a:ext cx="7344917" cy="1569660"/>
          </a:xfrm>
          <a:prstGeom prst="rect">
            <a:avLst/>
          </a:prstGeom>
        </p:spPr>
        <p:txBody>
          <a:bodyPr wrap="square">
            <a:spAutoFit/>
          </a:bodyPr>
          <a:lstStyle/>
          <a:p>
            <a:pPr marL="137160" indent="0" algn="just">
              <a:buNone/>
            </a:pPr>
            <a:r>
              <a:rPr lang="uk-UA" sz="2400" b="1" dirty="0">
                <a:solidFill>
                  <a:schemeClr val="bg1"/>
                </a:solidFill>
              </a:rPr>
              <a:t>Для підтримання відчуття цілісності всіх приміщень, що входять до сфери діяльності шкільної бібліотеки, слід об'єднати їх єдиним кольоровим рішенням (повним або частковим).</a:t>
            </a:r>
            <a:endParaRPr lang="ru-RU" sz="2400" b="1" dirty="0">
              <a:solidFill>
                <a:schemeClr val="bg1"/>
              </a:solidFill>
            </a:endParaRPr>
          </a:p>
        </p:txBody>
      </p:sp>
      <p:pic>
        <p:nvPicPr>
          <p:cNvPr id="9" name="Рисунок 8" descr="Продовжуємо звітувати про те, що зроблено у місті під керівництвом Миколи  Бакшеєва за п'ять років: ОСВІТА. В освітню галузь інвестовано більше 50  млн. грн. Зроблено ремонти: (більше 40 млн. грн.) Із них:">
            <a:extLst>
              <a:ext uri="{FF2B5EF4-FFF2-40B4-BE49-F238E27FC236}">
                <a16:creationId xmlns:a16="http://schemas.microsoft.com/office/drawing/2014/main" xmlns="" id="{C32C3DB6-B96A-4B7E-9F88-5A28EB12432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2533" y="1544575"/>
            <a:ext cx="3810000" cy="2485558"/>
          </a:xfrm>
          <a:prstGeom prst="rect">
            <a:avLst/>
          </a:prstGeom>
          <a:ln>
            <a:noFill/>
          </a:ln>
          <a:effectLst>
            <a:softEdge rad="112500"/>
          </a:effectLst>
        </p:spPr>
      </p:pic>
    </p:spTree>
    <p:extLst>
      <p:ext uri="{BB962C8B-B14F-4D97-AF65-F5344CB8AC3E}">
        <p14:creationId xmlns:p14="http://schemas.microsoft.com/office/powerpoint/2010/main" val="16125587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A7AEA61-EF28-438B-9ACC-AD2A763F2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1" y="-120478"/>
            <a:ext cx="12406185" cy="6978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a:extLst>
              <a:ext uri="{FF2B5EF4-FFF2-40B4-BE49-F238E27FC236}">
                <a16:creationId xmlns:a16="http://schemas.microsoft.com/office/drawing/2014/main" xmlns="" id="{B8615D91-666B-41BE-876B-F17C6FAFEEFC}"/>
              </a:ext>
            </a:extLst>
          </p:cNvPr>
          <p:cNvSpPr/>
          <p:nvPr/>
        </p:nvSpPr>
        <p:spPr>
          <a:xfrm>
            <a:off x="5695091" y="343929"/>
            <a:ext cx="5649785" cy="1200329"/>
          </a:xfrm>
          <a:prstGeom prst="rect">
            <a:avLst/>
          </a:prstGeom>
        </p:spPr>
        <p:txBody>
          <a:bodyPr wrap="square">
            <a:spAutoFit/>
          </a:bodyPr>
          <a:lstStyle/>
          <a:p>
            <a:pPr marL="137160" indent="0" algn="just">
              <a:buNone/>
            </a:pPr>
            <a:r>
              <a:rPr lang="uk-UA" sz="2400" b="1" dirty="0">
                <a:solidFill>
                  <a:schemeClr val="bg1"/>
                </a:solidFill>
              </a:rPr>
              <a:t>Обрані для оформлення шкільної бібліотеки кольори  не </a:t>
            </a:r>
            <a:r>
              <a:rPr lang="uk-UA" sz="2400" b="1" dirty="0" smtClean="0">
                <a:solidFill>
                  <a:schemeClr val="bg1"/>
                </a:solidFill>
              </a:rPr>
              <a:t>повинні </a:t>
            </a:r>
            <a:r>
              <a:rPr lang="uk-UA" sz="2400" b="1" dirty="0">
                <a:solidFill>
                  <a:schemeClr val="bg1"/>
                </a:solidFill>
              </a:rPr>
              <a:t>бути надто </a:t>
            </a:r>
            <a:r>
              <a:rPr lang="uk-UA" sz="2400" b="1" dirty="0" smtClean="0">
                <a:solidFill>
                  <a:schemeClr val="bg1"/>
                </a:solidFill>
              </a:rPr>
              <a:t>інтенсивними </a:t>
            </a:r>
            <a:r>
              <a:rPr lang="uk-UA" sz="2400" b="1" dirty="0">
                <a:solidFill>
                  <a:schemeClr val="bg1"/>
                </a:solidFill>
              </a:rPr>
              <a:t>і агресивними. </a:t>
            </a:r>
            <a:endParaRPr lang="ru-RU" sz="2400" b="1" dirty="0">
              <a:solidFill>
                <a:schemeClr val="bg1"/>
              </a:solidFill>
            </a:endParaRPr>
          </a:p>
        </p:txBody>
      </p:sp>
      <p:sp>
        <p:nvSpPr>
          <p:cNvPr id="6" name="Прямоугольник 5">
            <a:extLst>
              <a:ext uri="{FF2B5EF4-FFF2-40B4-BE49-F238E27FC236}">
                <a16:creationId xmlns:a16="http://schemas.microsoft.com/office/drawing/2014/main" xmlns="" id="{F2241ADD-2AD1-484F-A231-B496F255AE62}"/>
              </a:ext>
            </a:extLst>
          </p:cNvPr>
          <p:cNvSpPr/>
          <p:nvPr/>
        </p:nvSpPr>
        <p:spPr>
          <a:xfrm>
            <a:off x="4443559" y="4793887"/>
            <a:ext cx="6901317" cy="1200329"/>
          </a:xfrm>
          <a:prstGeom prst="rect">
            <a:avLst/>
          </a:prstGeom>
        </p:spPr>
        <p:txBody>
          <a:bodyPr wrap="square">
            <a:spAutoFit/>
          </a:bodyPr>
          <a:lstStyle/>
          <a:p>
            <a:pPr marL="137160" algn="just"/>
            <a:r>
              <a:rPr lang="uk-UA" sz="2400" b="1" dirty="0">
                <a:solidFill>
                  <a:schemeClr val="bg1"/>
                </a:solidFill>
              </a:rPr>
              <a:t>Бібліотечні меблі мають відповідати заявленим вимогам, бути розкладними, мати свій оригінальний дизайнерський стиль</a:t>
            </a:r>
            <a:endParaRPr lang="ru-RU" sz="2400" b="1" dirty="0">
              <a:solidFill>
                <a:schemeClr val="bg1"/>
              </a:solidFill>
            </a:endParaRPr>
          </a:p>
        </p:txBody>
      </p:sp>
      <p:pic>
        <p:nvPicPr>
          <p:cNvPr id="7" name="Рисунок 6" descr="Информационно-библиотечный центр">
            <a:extLst>
              <a:ext uri="{FF2B5EF4-FFF2-40B4-BE49-F238E27FC236}">
                <a16:creationId xmlns:a16="http://schemas.microsoft.com/office/drawing/2014/main" xmlns="" id="{9DA54DAB-6468-4CB1-A6E8-AE51194B7D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39974" y="173493"/>
            <a:ext cx="4155117" cy="2741529"/>
          </a:xfrm>
          <a:prstGeom prst="rect">
            <a:avLst/>
          </a:prstGeom>
          <a:ln>
            <a:noFill/>
          </a:ln>
          <a:effectLst>
            <a:softEdge rad="112500"/>
          </a:effectLst>
        </p:spPr>
      </p:pic>
      <p:pic>
        <p:nvPicPr>
          <p:cNvPr id="8" name="Picture 2" descr="ТЕХНОЛОГИЯ РАБОТЫ БИБЛИОТЕКИ УЧРЕЖДЕНИЯ ОБРАЗОВАНИЯ">
            <a:extLst>
              <a:ext uri="{FF2B5EF4-FFF2-40B4-BE49-F238E27FC236}">
                <a16:creationId xmlns:a16="http://schemas.microsoft.com/office/drawing/2014/main" xmlns="" id="{070B6298-88F9-4B15-9005-D040A57AB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9079" y="2028844"/>
            <a:ext cx="4155117" cy="2765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1608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848CE767-FE8A-42E8-82B2-E3D408785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a:extLst>
              <a:ext uri="{FF2B5EF4-FFF2-40B4-BE49-F238E27FC236}">
                <a16:creationId xmlns:a16="http://schemas.microsoft.com/office/drawing/2014/main" xmlns="" id="{9E206E90-53D7-46A2-B4B4-019EBC4A7135}"/>
              </a:ext>
            </a:extLst>
          </p:cNvPr>
          <p:cNvSpPr/>
          <p:nvPr/>
        </p:nvSpPr>
        <p:spPr>
          <a:xfrm>
            <a:off x="991427" y="487658"/>
            <a:ext cx="7706141" cy="2308324"/>
          </a:xfrm>
          <a:prstGeom prst="rect">
            <a:avLst/>
          </a:prstGeom>
        </p:spPr>
        <p:txBody>
          <a:bodyPr wrap="square">
            <a:spAutoFit/>
          </a:bodyPr>
          <a:lstStyle/>
          <a:p>
            <a:pPr marL="137160" indent="0" algn="just">
              <a:buNone/>
            </a:pPr>
            <a:r>
              <a:rPr lang="uk-UA" sz="2400" b="1" dirty="0">
                <a:solidFill>
                  <a:schemeClr val="bg1"/>
                </a:solidFill>
              </a:rPr>
              <a:t>Як декор  використовують  плакати, колажі, графіті, наклейки на стіни й вікна, вітражі, ігрові елементи, декоративні підставки й прикраси, естампи й </a:t>
            </a:r>
            <a:r>
              <a:rPr lang="uk-UA" sz="2400" b="1" dirty="0" err="1">
                <a:solidFill>
                  <a:schemeClr val="bg1"/>
                </a:solidFill>
              </a:rPr>
              <a:t>постери</a:t>
            </a:r>
            <a:r>
              <a:rPr lang="uk-UA" sz="2400" b="1" dirty="0">
                <a:solidFill>
                  <a:schemeClr val="bg1"/>
                </a:solidFill>
              </a:rPr>
              <a:t>, репродукції картин, портрети й погруддя (письменників, художників, спортсменів та ін.), бібліотечні </a:t>
            </a:r>
            <a:r>
              <a:rPr lang="uk-UA" sz="2400" b="1" dirty="0" smtClean="0">
                <a:solidFill>
                  <a:schemeClr val="bg1"/>
                </a:solidFill>
              </a:rPr>
              <a:t>інсталяції</a:t>
            </a:r>
            <a:r>
              <a:rPr lang="uk-UA" sz="2400" b="1" dirty="0">
                <a:solidFill>
                  <a:schemeClr val="bg1"/>
                </a:solidFill>
              </a:rPr>
              <a:t>. </a:t>
            </a:r>
            <a:endParaRPr lang="ru-RU" sz="2400" b="1" dirty="0">
              <a:solidFill>
                <a:schemeClr val="bg1"/>
              </a:solidFill>
            </a:endParaRPr>
          </a:p>
        </p:txBody>
      </p:sp>
      <p:pic>
        <p:nvPicPr>
          <p:cNvPr id="7" name="Объект 4" descr="C:\Users\Asus\Desktop\бібліотекотерапія.jpg">
            <a:extLst>
              <a:ext uri="{FF2B5EF4-FFF2-40B4-BE49-F238E27FC236}">
                <a16:creationId xmlns:a16="http://schemas.microsoft.com/office/drawing/2014/main" xmlns="" id="{3E1964D5-FA5F-48B6-86CE-7C328E08888F}"/>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5788" y="518553"/>
            <a:ext cx="2337992" cy="3129136"/>
          </a:xfrm>
          <a:prstGeom prst="rect">
            <a:avLst/>
          </a:prstGeom>
          <a:ln>
            <a:noFill/>
          </a:ln>
          <a:effectLst>
            <a:outerShdw blurRad="292100" dist="139700" dir="2700000" algn="tl" rotWithShape="0">
              <a:srgbClr val="333333">
                <a:alpha val="65000"/>
              </a:srgbClr>
            </a:outerShdw>
          </a:effectLst>
        </p:spPr>
      </p:pic>
      <p:pic>
        <p:nvPicPr>
          <p:cNvPr id="8" name="Рисунок 7" descr="Дошкільний навчальний заклад ясла-садок &quot;Ромашка&quot;">
            <a:extLst>
              <a:ext uri="{FF2B5EF4-FFF2-40B4-BE49-F238E27FC236}">
                <a16:creationId xmlns:a16="http://schemas.microsoft.com/office/drawing/2014/main" xmlns="" id="{1787162B-4044-439F-9E37-9440EC8A833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4691" y="3870630"/>
            <a:ext cx="2747842" cy="2308324"/>
          </a:xfrm>
          <a:prstGeom prst="rect">
            <a:avLst/>
          </a:prstGeom>
          <a:ln>
            <a:noFill/>
          </a:ln>
          <a:effectLst>
            <a:outerShdw blurRad="292100" dist="139700" dir="2700000" algn="tl" rotWithShape="0">
              <a:srgbClr val="333333">
                <a:alpha val="65000"/>
              </a:srgbClr>
            </a:outerShdw>
          </a:effectLst>
        </p:spPr>
      </p:pic>
      <p:pic>
        <p:nvPicPr>
          <p:cNvPr id="9" name="Рисунок 8" descr="4. Соціокультурна та просвітницька діяльність Громадянське виховання">
            <a:extLst>
              <a:ext uri="{FF2B5EF4-FFF2-40B4-BE49-F238E27FC236}">
                <a16:creationId xmlns:a16="http://schemas.microsoft.com/office/drawing/2014/main" xmlns="" id="{616BE785-A30B-4BA2-99FB-8F5F3DE8966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057407" y="2677288"/>
            <a:ext cx="2873479" cy="2769461"/>
          </a:xfrm>
          <a:prstGeom prst="rect">
            <a:avLst/>
          </a:prstGeom>
          <a:ln>
            <a:noFill/>
          </a:ln>
          <a:effectLst>
            <a:softEdge rad="112500"/>
          </a:effectLst>
        </p:spPr>
      </p:pic>
    </p:spTree>
    <p:extLst>
      <p:ext uri="{BB962C8B-B14F-4D97-AF65-F5344CB8AC3E}">
        <p14:creationId xmlns:p14="http://schemas.microsoft.com/office/powerpoint/2010/main" val="37374303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a:extLst>
              <a:ext uri="{FF2B5EF4-FFF2-40B4-BE49-F238E27FC236}">
                <a16:creationId xmlns:a16="http://schemas.microsoft.com/office/drawing/2014/main" xmlns="" id="{4A8A43FD-1A51-40AD-A1BF-AECAFD529EEC}"/>
              </a:ext>
            </a:extLst>
          </p:cNvPr>
          <p:cNvSpPr/>
          <p:nvPr/>
        </p:nvSpPr>
        <p:spPr>
          <a:xfrm>
            <a:off x="647520" y="374149"/>
            <a:ext cx="8282609" cy="2308324"/>
          </a:xfrm>
          <a:prstGeom prst="rect">
            <a:avLst/>
          </a:prstGeom>
        </p:spPr>
        <p:txBody>
          <a:bodyPr wrap="square">
            <a:spAutoFit/>
          </a:bodyPr>
          <a:lstStyle/>
          <a:p>
            <a:pPr marL="137160" indent="0" algn="just">
              <a:buNone/>
            </a:pPr>
            <a:r>
              <a:rPr lang="uk-UA" sz="2400" b="1" dirty="0">
                <a:solidFill>
                  <a:schemeClr val="bg1"/>
                </a:solidFill>
              </a:rPr>
              <a:t>Сучасна шкільна бібліотека  –  це «зелена бібліотека», де важливо створити атмосферу, наближену до природи шляхом використання рослин, акваріумів, фонтанчиків, плазмових панелей, збільшених фотографій або кольорових шпалер з видами, які радують око, з елементами флори  і фауни. </a:t>
            </a:r>
            <a:endParaRPr lang="ru-RU" sz="2400" b="1" dirty="0">
              <a:solidFill>
                <a:schemeClr val="bg1"/>
              </a:solidFill>
            </a:endParaRPr>
          </a:p>
        </p:txBody>
      </p:sp>
      <p:pic>
        <p:nvPicPr>
          <p:cNvPr id="4" name="Picture 2" descr="ЧитайCity">
            <a:extLst>
              <a:ext uri="{FF2B5EF4-FFF2-40B4-BE49-F238E27FC236}">
                <a16:creationId xmlns:a16="http://schemas.microsoft.com/office/drawing/2014/main" xmlns="" id="{0A9AE04B-08DD-4A53-A004-42230AE078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7701" y="4494063"/>
            <a:ext cx="3872388" cy="1788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Суккуленты в интерьере: ТОП-10 лучших композиций - Smak.ua">
            <a:extLst>
              <a:ext uri="{FF2B5EF4-FFF2-40B4-BE49-F238E27FC236}">
                <a16:creationId xmlns:a16="http://schemas.microsoft.com/office/drawing/2014/main" xmlns="" id="{610BCC3C-4A24-4904-9C54-723AAA88F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196" y="2420396"/>
            <a:ext cx="2516863" cy="18852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descr="Что такое суккуленты и как сделать из них сад в квартире: идеи и советы —  Roomble.com">
            <a:extLst>
              <a:ext uri="{FF2B5EF4-FFF2-40B4-BE49-F238E27FC236}">
                <a16:creationId xmlns:a16="http://schemas.microsoft.com/office/drawing/2014/main" xmlns="" id="{E13012FE-35C5-493C-AA43-0D5A25433D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203" y="3339901"/>
            <a:ext cx="1731242" cy="2308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Объект 4" descr="Вертикальное озеленение стены отлично дополнит интерьер гостиной комнаты в  экостиле. | Старые деревянные лестницы, Озеленение, Искусственные растения">
            <a:extLst>
              <a:ext uri="{FF2B5EF4-FFF2-40B4-BE49-F238E27FC236}">
                <a16:creationId xmlns:a16="http://schemas.microsoft.com/office/drawing/2014/main" xmlns="" id="{5BC405DE-D123-4AD6-B822-AD30CECF800A}"/>
              </a:ext>
            </a:extLst>
          </p:cNvPr>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9251" y="374149"/>
            <a:ext cx="2516863" cy="3630732"/>
          </a:xfrm>
          <a:prstGeom prst="rect">
            <a:avLst/>
          </a:prstGeom>
          <a:ln>
            <a:noFill/>
          </a:ln>
          <a:effectLst>
            <a:softEdge rad="112500"/>
          </a:effectLst>
        </p:spPr>
      </p:pic>
    </p:spTree>
    <p:extLst>
      <p:ext uri="{BB962C8B-B14F-4D97-AF65-F5344CB8AC3E}">
        <p14:creationId xmlns:p14="http://schemas.microsoft.com/office/powerpoint/2010/main" val="32007045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Effect transition="in" filter="fade">
                                      <p:cBhvr>
                                        <p:cTn id="19" dur="10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97BFE6E3-B7BC-42CD-8BCF-77C55DFBA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Прямоугольник 5">
            <a:extLst>
              <a:ext uri="{FF2B5EF4-FFF2-40B4-BE49-F238E27FC236}">
                <a16:creationId xmlns:a16="http://schemas.microsoft.com/office/drawing/2014/main" xmlns="" id="{7D4780FF-99F8-4D55-8BF8-30284CDF5B6B}"/>
              </a:ext>
            </a:extLst>
          </p:cNvPr>
          <p:cNvSpPr/>
          <p:nvPr/>
        </p:nvSpPr>
        <p:spPr>
          <a:xfrm>
            <a:off x="775252" y="178905"/>
            <a:ext cx="11092070" cy="2933304"/>
          </a:xfrm>
          <a:prstGeom prst="rect">
            <a:avLst/>
          </a:prstGeom>
        </p:spPr>
        <p:txBody>
          <a:bodyPr wrap="square">
            <a:spAutoFit/>
          </a:bodyPr>
          <a:lstStyle/>
          <a:p>
            <a:pPr indent="450215" algn="just">
              <a:lnSpc>
                <a:spcPct val="150000"/>
              </a:lnSpc>
              <a:spcAft>
                <a:spcPts val="1000"/>
              </a:spcAft>
            </a:pPr>
            <a:r>
              <a:rPr lang="uk-UA" sz="2400" b="1" dirty="0">
                <a:solidFill>
                  <a:schemeClr val="bg1"/>
                </a:solidFill>
              </a:rPr>
              <a:t>Завдяки стильному і сучасному дизайну шкільної бібліотеки                                               з багаторівневими зонами   читачі почуваються комфортно і затишно. </a:t>
            </a:r>
          </a:p>
          <a:p>
            <a:pPr indent="450215" algn="just">
              <a:lnSpc>
                <a:spcPct val="150000"/>
              </a:lnSpc>
              <a:spcAft>
                <a:spcPts val="1000"/>
              </a:spcAft>
            </a:pPr>
            <a:r>
              <a:rPr lang="uk-UA" sz="2400" b="1" dirty="0">
                <a:solidFill>
                  <a:schemeClr val="bg1"/>
                </a:solidFill>
              </a:rPr>
              <a:t>Бібліотека перетворюється на місце для навчання та активного дозвілля дітей і підлітків, надаючи  їм можливості для якісного розвитку й нівелюючи вплив вулиці. </a:t>
            </a:r>
          </a:p>
        </p:txBody>
      </p:sp>
      <p:sp>
        <p:nvSpPr>
          <p:cNvPr id="7" name="Прямоугольник 6">
            <a:extLst>
              <a:ext uri="{FF2B5EF4-FFF2-40B4-BE49-F238E27FC236}">
                <a16:creationId xmlns:a16="http://schemas.microsoft.com/office/drawing/2014/main" xmlns="" id="{1942E116-2D4A-4F66-B1EC-9D93ED3EFCED}"/>
              </a:ext>
            </a:extLst>
          </p:cNvPr>
          <p:cNvSpPr/>
          <p:nvPr/>
        </p:nvSpPr>
        <p:spPr>
          <a:xfrm>
            <a:off x="3982278" y="2734523"/>
            <a:ext cx="7885044" cy="3359061"/>
          </a:xfrm>
          <a:prstGeom prst="rect">
            <a:avLst/>
          </a:prstGeom>
        </p:spPr>
        <p:txBody>
          <a:bodyPr wrap="square">
            <a:spAutoFit/>
          </a:bodyPr>
          <a:lstStyle/>
          <a:p>
            <a:pPr indent="450215" algn="just">
              <a:lnSpc>
                <a:spcPct val="150000"/>
              </a:lnSpc>
              <a:spcAft>
                <a:spcPts val="1000"/>
              </a:spcAft>
            </a:pPr>
            <a:r>
              <a:rPr lang="uk-UA" sz="2400" b="1" dirty="0">
                <a:solidFill>
                  <a:schemeClr val="bg1"/>
                </a:solidFill>
              </a:rPr>
              <a:t>Модернізація простору шкільної бібліотеки і впровадження нових креативних форм роботи сприятимуть збільшенню кількості активних читачів, об'єднанню в локальне співтовариство учасників освітнього процесу, формуванню позитивного іміджу бібліотеки і залученню школярів до читання.</a:t>
            </a:r>
            <a:endParaRPr lang="ru-RU" sz="2400" b="1" dirty="0">
              <a:solidFill>
                <a:schemeClr val="bg1"/>
              </a:solidFill>
            </a:endParaRPr>
          </a:p>
        </p:txBody>
      </p:sp>
    </p:spTree>
    <p:extLst>
      <p:ext uri="{BB962C8B-B14F-4D97-AF65-F5344CB8AC3E}">
        <p14:creationId xmlns:p14="http://schemas.microsoft.com/office/powerpoint/2010/main" val="3929348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E3429D5F-2E28-4259-BB7C-C0BF63471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50070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92" y="0"/>
            <a:ext cx="12299092" cy="6918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118909" y="135403"/>
            <a:ext cx="9212778"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Інформаційний простір бібліотеки</a:t>
            </a:r>
            <a:endParaRPr lang="ru-RU"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endParaRPr>
          </a:p>
        </p:txBody>
      </p:sp>
      <p:sp>
        <p:nvSpPr>
          <p:cNvPr id="5" name="Прямоугольник 4"/>
          <p:cNvSpPr/>
          <p:nvPr/>
        </p:nvSpPr>
        <p:spPr>
          <a:xfrm>
            <a:off x="695830" y="797349"/>
            <a:ext cx="8592065" cy="2862322"/>
          </a:xfrm>
          <a:prstGeom prst="rect">
            <a:avLst/>
          </a:prstGeom>
        </p:spPr>
        <p:txBody>
          <a:bodyPr wrap="square">
            <a:spAutoFit/>
          </a:bodyPr>
          <a:lstStyle/>
          <a:p>
            <a:pPr algn="just">
              <a:lnSpc>
                <a:spcPct val="150000"/>
              </a:lnSpc>
            </a:pPr>
            <a:r>
              <a:rPr lang="uk-UA" sz="2400" b="1" dirty="0">
                <a:solidFill>
                  <a:schemeClr val="bg1"/>
                </a:solidFill>
                <a:ea typeface="Times New Roman" panose="02020603050405020304" pitchFamily="18" charset="0"/>
              </a:rPr>
              <a:t>Інформаційний простір бібліотеки є динамічним середовищем, у межах формування  якого можна спостерігати трансформацію всіх складників виробничої діяльності бібліотеки – організаційно-функціональної, технічної й технологічної, кадрової, що набувають системного розвитку.</a:t>
            </a:r>
            <a:endParaRPr lang="ru-RU" sz="2400" b="1" dirty="0">
              <a:solidFill>
                <a:schemeClr val="bg1"/>
              </a:solidFill>
              <a:ea typeface="Times New Roman" panose="02020603050405020304"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991" y="3910933"/>
            <a:ext cx="3917129" cy="23198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3012" y="1081945"/>
            <a:ext cx="2828988" cy="28289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0187" y="3910932"/>
            <a:ext cx="2858658" cy="262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903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1000" fill="hold"/>
                                        <p:tgtEl>
                                          <p:spTgt spid="4099"/>
                                        </p:tgtEl>
                                        <p:attrNameLst>
                                          <p:attrName>ppt_w</p:attrName>
                                        </p:attrNameLst>
                                      </p:cBhvr>
                                      <p:tavLst>
                                        <p:tav tm="0">
                                          <p:val>
                                            <p:fltVal val="0"/>
                                          </p:val>
                                        </p:tav>
                                        <p:tav tm="100000">
                                          <p:val>
                                            <p:strVal val="#ppt_w"/>
                                          </p:val>
                                        </p:tav>
                                      </p:tavLst>
                                    </p:anim>
                                    <p:anim calcmode="lin" valueType="num">
                                      <p:cBhvr>
                                        <p:cTn id="8" dur="1000" fill="hold"/>
                                        <p:tgtEl>
                                          <p:spTgt spid="4099"/>
                                        </p:tgtEl>
                                        <p:attrNameLst>
                                          <p:attrName>ppt_h</p:attrName>
                                        </p:attrNameLst>
                                      </p:cBhvr>
                                      <p:tavLst>
                                        <p:tav tm="0">
                                          <p:val>
                                            <p:fltVal val="0"/>
                                          </p:val>
                                        </p:tav>
                                        <p:tav tm="100000">
                                          <p:val>
                                            <p:strVal val="#ppt_h"/>
                                          </p:val>
                                        </p:tav>
                                      </p:tavLst>
                                    </p:anim>
                                    <p:animEffect transition="in" filter="fade">
                                      <p:cBhvr>
                                        <p:cTn id="9" dur="1000"/>
                                        <p:tgtEl>
                                          <p:spTgt spid="4099"/>
                                        </p:tgtEl>
                                      </p:cBhvr>
                                    </p:animEffect>
                                  </p:childTnLst>
                                </p:cTn>
                              </p:par>
                              <p:par>
                                <p:cTn id="10" presetID="53" presetClass="entr" presetSubtype="16"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 calcmode="lin" valueType="num">
                                      <p:cBhvr>
                                        <p:cTn id="12" dur="1000" fill="hold"/>
                                        <p:tgtEl>
                                          <p:spTgt spid="4100"/>
                                        </p:tgtEl>
                                        <p:attrNameLst>
                                          <p:attrName>ppt_w</p:attrName>
                                        </p:attrNameLst>
                                      </p:cBhvr>
                                      <p:tavLst>
                                        <p:tav tm="0">
                                          <p:val>
                                            <p:fltVal val="0"/>
                                          </p:val>
                                        </p:tav>
                                        <p:tav tm="100000">
                                          <p:val>
                                            <p:strVal val="#ppt_w"/>
                                          </p:val>
                                        </p:tav>
                                      </p:tavLst>
                                    </p:anim>
                                    <p:anim calcmode="lin" valueType="num">
                                      <p:cBhvr>
                                        <p:cTn id="13" dur="1000" fill="hold"/>
                                        <p:tgtEl>
                                          <p:spTgt spid="4100"/>
                                        </p:tgtEl>
                                        <p:attrNameLst>
                                          <p:attrName>ppt_h</p:attrName>
                                        </p:attrNameLst>
                                      </p:cBhvr>
                                      <p:tavLst>
                                        <p:tav tm="0">
                                          <p:val>
                                            <p:fltVal val="0"/>
                                          </p:val>
                                        </p:tav>
                                        <p:tav tm="100000">
                                          <p:val>
                                            <p:strVal val="#ppt_h"/>
                                          </p:val>
                                        </p:tav>
                                      </p:tavLst>
                                    </p:anim>
                                    <p:animEffect transition="in" filter="fade">
                                      <p:cBhvr>
                                        <p:cTn id="14" dur="1000"/>
                                        <p:tgtEl>
                                          <p:spTgt spid="4100"/>
                                        </p:tgtEl>
                                      </p:cBhvr>
                                    </p:animEffect>
                                  </p:childTnLst>
                                </p:cTn>
                              </p:par>
                              <p:par>
                                <p:cTn id="15" presetID="53" presetClass="entr" presetSubtype="16" fill="hold" nodeType="withEffect">
                                  <p:stCondLst>
                                    <p:cond delay="0"/>
                                  </p:stCondLst>
                                  <p:childTnLst>
                                    <p:set>
                                      <p:cBhvr>
                                        <p:cTn id="16" dur="1" fill="hold">
                                          <p:stCondLst>
                                            <p:cond delay="0"/>
                                          </p:stCondLst>
                                        </p:cTn>
                                        <p:tgtEl>
                                          <p:spTgt spid="4101"/>
                                        </p:tgtEl>
                                        <p:attrNameLst>
                                          <p:attrName>style.visibility</p:attrName>
                                        </p:attrNameLst>
                                      </p:cBhvr>
                                      <p:to>
                                        <p:strVal val="visible"/>
                                      </p:to>
                                    </p:set>
                                    <p:anim calcmode="lin" valueType="num">
                                      <p:cBhvr>
                                        <p:cTn id="17" dur="1000" fill="hold"/>
                                        <p:tgtEl>
                                          <p:spTgt spid="4101"/>
                                        </p:tgtEl>
                                        <p:attrNameLst>
                                          <p:attrName>ppt_w</p:attrName>
                                        </p:attrNameLst>
                                      </p:cBhvr>
                                      <p:tavLst>
                                        <p:tav tm="0">
                                          <p:val>
                                            <p:fltVal val="0"/>
                                          </p:val>
                                        </p:tav>
                                        <p:tav tm="100000">
                                          <p:val>
                                            <p:strVal val="#ppt_w"/>
                                          </p:val>
                                        </p:tav>
                                      </p:tavLst>
                                    </p:anim>
                                    <p:anim calcmode="lin" valueType="num">
                                      <p:cBhvr>
                                        <p:cTn id="18" dur="1000" fill="hold"/>
                                        <p:tgtEl>
                                          <p:spTgt spid="4101"/>
                                        </p:tgtEl>
                                        <p:attrNameLst>
                                          <p:attrName>ppt_h</p:attrName>
                                        </p:attrNameLst>
                                      </p:cBhvr>
                                      <p:tavLst>
                                        <p:tav tm="0">
                                          <p:val>
                                            <p:fltVal val="0"/>
                                          </p:val>
                                        </p:tav>
                                        <p:tav tm="100000">
                                          <p:val>
                                            <p:strVal val="#ppt_h"/>
                                          </p:val>
                                        </p:tav>
                                      </p:tavLst>
                                    </p:anim>
                                    <p:animEffect transition="in" filter="fade">
                                      <p:cBhvr>
                                        <p:cTn id="19" dur="1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406185" cy="6978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102443" y="1168233"/>
            <a:ext cx="7611762" cy="4524315"/>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uk-UA" sz="2400" b="1" dirty="0">
                <a:solidFill>
                  <a:schemeClr val="bg1"/>
                </a:solidFill>
                <a:ea typeface="Times New Roman" panose="02020603050405020304" pitchFamily="18" charset="0"/>
              </a:rPr>
              <a:t>технічне та комунікаційне оснащення шкільної бібліотеки;</a:t>
            </a:r>
            <a:endParaRPr lang="ru-RU" sz="2400" b="1" dirty="0">
              <a:solidFill>
                <a:schemeClr val="bg1"/>
              </a:solidFill>
              <a:ea typeface="Times New Roman" panose="02020603050405020304" pitchFamily="18" charset="0"/>
            </a:endParaRPr>
          </a:p>
          <a:p>
            <a:pPr marL="342900" lvl="0" indent="-342900" algn="just">
              <a:spcAft>
                <a:spcPts val="0"/>
              </a:spcAft>
              <a:buFont typeface="Wingdings" panose="05000000000000000000" pitchFamily="2" charset="2"/>
              <a:buChar char=""/>
            </a:pPr>
            <a:r>
              <a:rPr lang="uk-UA" sz="2400" b="1" dirty="0">
                <a:solidFill>
                  <a:schemeClr val="bg1"/>
                </a:solidFill>
                <a:ea typeface="Times New Roman" panose="02020603050405020304" pitchFamily="18" charset="0"/>
              </a:rPr>
              <a:t>автоматизацію бібліотечних процесів;</a:t>
            </a:r>
            <a:endParaRPr lang="ru-RU" sz="2400" b="1" dirty="0">
              <a:solidFill>
                <a:schemeClr val="bg1"/>
              </a:solidFill>
              <a:ea typeface="Times New Roman" panose="02020603050405020304" pitchFamily="18" charset="0"/>
            </a:endParaRPr>
          </a:p>
          <a:p>
            <a:pPr marL="342900" lvl="0" indent="-342900" algn="just">
              <a:spcAft>
                <a:spcPts val="0"/>
              </a:spcAft>
              <a:buFont typeface="Wingdings" panose="05000000000000000000" pitchFamily="2" charset="2"/>
              <a:buChar char=""/>
            </a:pPr>
            <a:r>
              <a:rPr lang="uk-UA" sz="2400" b="1" dirty="0">
                <a:solidFill>
                  <a:schemeClr val="bg1"/>
                </a:solidFill>
                <a:ea typeface="Times New Roman" panose="02020603050405020304" pitchFamily="18" charset="0"/>
              </a:rPr>
              <a:t>наповнення інформаційного простору бібліотеки (інформаційно-ресурсна база бібліотеки);</a:t>
            </a:r>
          </a:p>
          <a:p>
            <a:pPr marL="342900" lvl="0" indent="-342900" algn="just">
              <a:spcAft>
                <a:spcPts val="0"/>
              </a:spcAft>
              <a:buFont typeface="Wingdings" panose="05000000000000000000" pitchFamily="2" charset="2"/>
              <a:buChar char=""/>
            </a:pPr>
            <a:r>
              <a:rPr lang="uk-UA" sz="2400" b="1" dirty="0">
                <a:solidFill>
                  <a:schemeClr val="bg1"/>
                </a:solidFill>
                <a:ea typeface="Times New Roman" panose="02020603050405020304" pitchFamily="18" charset="0"/>
              </a:rPr>
              <a:t>створення віртуального інформаційного простору бібліотеки (вебсайт, вебсторінка, блог  бібліотеки);</a:t>
            </a:r>
            <a:endParaRPr lang="ru-RU" sz="2400" b="1" dirty="0">
              <a:solidFill>
                <a:schemeClr val="bg1"/>
              </a:solidFill>
              <a:ea typeface="Times New Roman" panose="02020603050405020304" pitchFamily="18" charset="0"/>
            </a:endParaRPr>
          </a:p>
          <a:p>
            <a:pPr marL="342900" lvl="0" indent="-342900" algn="just">
              <a:spcAft>
                <a:spcPts val="0"/>
              </a:spcAft>
              <a:buFont typeface="Wingdings" panose="05000000000000000000" pitchFamily="2" charset="2"/>
              <a:buChar char=""/>
            </a:pPr>
            <a:r>
              <a:rPr lang="uk-UA" sz="2400" b="1" dirty="0">
                <a:solidFill>
                  <a:schemeClr val="bg1"/>
                </a:solidFill>
                <a:ea typeface="Times New Roman" panose="02020603050405020304" pitchFamily="18" charset="0"/>
              </a:rPr>
              <a:t>розширення спектра бібліотечних послуг на основі ІКТ;</a:t>
            </a:r>
            <a:endParaRPr lang="ru-RU" sz="2400" b="1" dirty="0">
              <a:solidFill>
                <a:schemeClr val="bg1"/>
              </a:solidFill>
              <a:ea typeface="Times New Roman" panose="02020603050405020304" pitchFamily="18" charset="0"/>
            </a:endParaRPr>
          </a:p>
          <a:p>
            <a:pPr marL="342900" lvl="0" indent="-342900" algn="just">
              <a:spcAft>
                <a:spcPts val="0"/>
              </a:spcAft>
              <a:buFont typeface="Wingdings" panose="05000000000000000000" pitchFamily="2" charset="2"/>
              <a:buChar char=""/>
            </a:pPr>
            <a:r>
              <a:rPr lang="uk-UA" sz="2400" b="1" dirty="0">
                <a:solidFill>
                  <a:schemeClr val="bg1"/>
                </a:solidFill>
                <a:ea typeface="Times New Roman" panose="02020603050405020304" pitchFamily="18" charset="0"/>
              </a:rPr>
              <a:t>створення сучасного фізичного простору (комфортні умови для користувачів, бібліотечний інтер’єр, зонування бібліотечного простору).</a:t>
            </a:r>
            <a:endParaRPr lang="ru-RU" sz="2400" b="1" dirty="0">
              <a:solidFill>
                <a:schemeClr val="bg1"/>
              </a:solidFill>
              <a:ea typeface="Times New Roman" panose="02020603050405020304" pitchFamily="18" charset="0"/>
            </a:endParaRPr>
          </a:p>
        </p:txBody>
      </p:sp>
      <p:sp>
        <p:nvSpPr>
          <p:cNvPr id="6" name="Прямоугольник 5"/>
          <p:cNvSpPr/>
          <p:nvPr/>
        </p:nvSpPr>
        <p:spPr>
          <a:xfrm>
            <a:off x="770238" y="379280"/>
            <a:ext cx="10651524" cy="830997"/>
          </a:xfrm>
          <a:prstGeom prst="rect">
            <a:avLst/>
          </a:prstGeom>
        </p:spPr>
        <p:txBody>
          <a:bodyPr wrap="square">
            <a:spAutoFit/>
          </a:bodyPr>
          <a:lstStyle/>
          <a:p>
            <a:r>
              <a:rPr lang="uk-UA" sz="2400" dirty="0">
                <a:solidFill>
                  <a:schemeClr val="bg1"/>
                </a:solidFill>
                <a:latin typeface="Arial Black" panose="020B0A04020102020204" pitchFamily="34" charset="0"/>
              </a:rPr>
              <a:t>Створення сучасного інформаційно-бібліотечного простору передбачає:</a:t>
            </a:r>
          </a:p>
        </p:txBody>
      </p:sp>
    </p:spTree>
    <p:extLst>
      <p:ext uri="{BB962C8B-B14F-4D97-AF65-F5344CB8AC3E}">
        <p14:creationId xmlns:p14="http://schemas.microsoft.com/office/powerpoint/2010/main" val="36688716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Бібліотека – це питання національної безпеки” - Львівська Пошт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752" y="3193652"/>
            <a:ext cx="3876047" cy="25840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Інфо-простір шкільної бібліотеки"/>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8475" y="3138946"/>
            <a:ext cx="3429570" cy="3429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972065" y="389557"/>
            <a:ext cx="10707362" cy="2308324"/>
          </a:xfrm>
          <a:prstGeom prst="rect">
            <a:avLst/>
          </a:prstGeom>
        </p:spPr>
        <p:txBody>
          <a:bodyPr wrap="square">
            <a:spAutoFit/>
          </a:bodyPr>
          <a:lstStyle/>
          <a:p>
            <a:pPr algn="just"/>
            <a:r>
              <a:rPr lang="uk-UA" sz="2400" b="1" dirty="0">
                <a:solidFill>
                  <a:schemeClr val="bg1"/>
                </a:solidFill>
                <a:ea typeface="Times New Roman" panose="02020603050405020304" pitchFamily="18" charset="0"/>
              </a:rPr>
              <a:t>Створення сучасного інформаційного простору шкільної бібліотеки сприятиме результативній інформаційній взаємодії учасників освітнього процесу, їх доступу до всесвітніх інформаційних ресурсів, задоволенню  потреб в інформаційних продуктах і послугах, посилюватиме роль і значення бібліотечної діяльності як системи глобального масового збереження та споживання інформації й  усього спектра інформаційних послуг</a:t>
            </a:r>
          </a:p>
        </p:txBody>
      </p:sp>
    </p:spTree>
    <p:extLst>
      <p:ext uri="{BB962C8B-B14F-4D97-AF65-F5344CB8AC3E}">
        <p14:creationId xmlns:p14="http://schemas.microsoft.com/office/powerpoint/2010/main" val="23660662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540475" y="678760"/>
            <a:ext cx="8097795" cy="2308324"/>
          </a:xfrm>
          <a:prstGeom prst="rect">
            <a:avLst/>
          </a:prstGeom>
        </p:spPr>
        <p:txBody>
          <a:bodyPr wrap="square">
            <a:spAutoFit/>
          </a:bodyPr>
          <a:lstStyle/>
          <a:p>
            <a:pPr algn="just">
              <a:lnSpc>
                <a:spcPct val="150000"/>
              </a:lnSpc>
            </a:pPr>
            <a:r>
              <a:rPr lang="uk-UA" sz="2400" b="1" dirty="0">
                <a:solidFill>
                  <a:schemeClr val="bg1"/>
                </a:solidFill>
                <a:ea typeface="Times New Roman" panose="02020603050405020304" pitchFamily="18" charset="0"/>
              </a:rPr>
              <a:t>Від чіткої структури інформаційного простору бібліотеки та насичення його інформаційними ресурсами й інформаційно-телекомунікаційними сервісами залежить її інноваційний розвиток</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031" y="2764663"/>
            <a:ext cx="5010545" cy="33395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4175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1000" fill="hold"/>
                                        <p:tgtEl>
                                          <p:spTgt spid="8196"/>
                                        </p:tgtEl>
                                        <p:attrNameLst>
                                          <p:attrName>ppt_w</p:attrName>
                                        </p:attrNameLst>
                                      </p:cBhvr>
                                      <p:tavLst>
                                        <p:tav tm="0">
                                          <p:val>
                                            <p:fltVal val="0"/>
                                          </p:val>
                                        </p:tav>
                                        <p:tav tm="100000">
                                          <p:val>
                                            <p:strVal val="#ppt_w"/>
                                          </p:val>
                                        </p:tav>
                                      </p:tavLst>
                                    </p:anim>
                                    <p:anim calcmode="lin" valueType="num">
                                      <p:cBhvr>
                                        <p:cTn id="8" dur="1000" fill="hold"/>
                                        <p:tgtEl>
                                          <p:spTgt spid="8196"/>
                                        </p:tgtEl>
                                        <p:attrNameLst>
                                          <p:attrName>ppt_h</p:attrName>
                                        </p:attrNameLst>
                                      </p:cBhvr>
                                      <p:tavLst>
                                        <p:tav tm="0">
                                          <p:val>
                                            <p:fltVal val="0"/>
                                          </p:val>
                                        </p:tav>
                                        <p:tav tm="100000">
                                          <p:val>
                                            <p:strVal val="#ppt_h"/>
                                          </p:val>
                                        </p:tav>
                                      </p:tavLst>
                                    </p:anim>
                                    <p:animEffect transition="in" filter="fade">
                                      <p:cBhvr>
                                        <p:cTn id="9"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50" y="-101600"/>
            <a:ext cx="12258208" cy="695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88294" y="270807"/>
            <a:ext cx="10528844" cy="646331"/>
          </a:xfrm>
          <a:prstGeom prst="rect">
            <a:avLst/>
          </a:prstGeom>
        </p:spPr>
        <p:txBody>
          <a:bodyPr wrap="none">
            <a:spAutoFit/>
          </a:bodyPr>
          <a:lstStyle/>
          <a:p>
            <a:r>
              <a:rPr lang="uk-UA" sz="3600" b="1" dirty="0">
                <a:solidFill>
                  <a:schemeClr val="bg1"/>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rPr>
              <a:t>Інформаційно-комунікаційні технології</a:t>
            </a:r>
          </a:p>
        </p:txBody>
      </p:sp>
      <p:sp>
        <p:nvSpPr>
          <p:cNvPr id="3" name="Прямоугольник 2"/>
          <p:cNvSpPr/>
          <p:nvPr/>
        </p:nvSpPr>
        <p:spPr>
          <a:xfrm>
            <a:off x="4401696" y="3946581"/>
            <a:ext cx="7440414" cy="1938992"/>
          </a:xfrm>
          <a:prstGeom prst="rect">
            <a:avLst/>
          </a:prstGeom>
        </p:spPr>
        <p:txBody>
          <a:bodyPr wrap="square">
            <a:spAutoFit/>
          </a:bodyPr>
          <a:lstStyle/>
          <a:p>
            <a:pPr marL="137160" indent="0" algn="just">
              <a:buNone/>
            </a:pPr>
            <a:r>
              <a:rPr lang="uk-UA" sz="2400" b="1" dirty="0">
                <a:solidFill>
                  <a:schemeClr val="bg1"/>
                </a:solidFill>
                <a:ea typeface="Times New Roman" panose="02020603050405020304" pitchFamily="18" charset="0"/>
              </a:rPr>
              <a:t>Підвищення інформаційної та соціальної ролі бібліотек потребує вироблення нових підходів до створення інформаційного простору, що реалізується на базі </a:t>
            </a:r>
            <a:r>
              <a:rPr lang="uk-UA" sz="2400" b="1" dirty="0" smtClean="0">
                <a:solidFill>
                  <a:schemeClr val="bg1"/>
                </a:solidFill>
                <a:ea typeface="Times New Roman" panose="02020603050405020304" pitchFamily="18" charset="0"/>
              </a:rPr>
              <a:t>інформаційно-комунікаційних </a:t>
            </a:r>
            <a:r>
              <a:rPr lang="uk-UA" sz="2400" b="1" dirty="0">
                <a:solidFill>
                  <a:schemeClr val="bg1"/>
                </a:solidFill>
                <a:ea typeface="Times New Roman" panose="02020603050405020304" pitchFamily="18" charset="0"/>
              </a:rPr>
              <a:t>технологій (ІКТ).</a:t>
            </a:r>
            <a:endParaRPr lang="ru-RU" sz="2400" b="1" dirty="0">
              <a:solidFill>
                <a:schemeClr val="bg1"/>
              </a:solidFill>
              <a:ea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9557" y="929056"/>
            <a:ext cx="4152553" cy="27703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163261" y="1175419"/>
            <a:ext cx="6379358" cy="2246769"/>
          </a:xfrm>
          <a:prstGeom prst="rect">
            <a:avLst/>
          </a:prstGeom>
        </p:spPr>
        <p:txBody>
          <a:bodyPr wrap="square">
            <a:spAutoFit/>
          </a:bodyPr>
          <a:lstStyle/>
          <a:p>
            <a:pPr algn="ctr"/>
            <a:r>
              <a:rPr lang="uk-UA" sz="2800" b="1" dirty="0">
                <a:solidFill>
                  <a:schemeClr val="bg1"/>
                </a:solidFill>
                <a:ea typeface="Times New Roman" panose="02020603050405020304" pitchFamily="18" charset="0"/>
              </a:rPr>
              <a:t>ІКТ   –  це технології, пов’язані зі створенням, збереженням,</a:t>
            </a:r>
            <a:r>
              <a:rPr lang="en-US" sz="2800" b="1" dirty="0">
                <a:solidFill>
                  <a:schemeClr val="bg1"/>
                </a:solidFill>
                <a:ea typeface="Times New Roman" panose="02020603050405020304" pitchFamily="18" charset="0"/>
              </a:rPr>
              <a:t> </a:t>
            </a:r>
            <a:r>
              <a:rPr lang="uk-UA" sz="2800" b="1" dirty="0">
                <a:solidFill>
                  <a:schemeClr val="bg1"/>
                </a:solidFill>
                <a:ea typeface="Times New Roman" panose="02020603050405020304" pitchFamily="18" charset="0"/>
              </a:rPr>
              <a:t>передаванням, опрацюванням інформації та управлінням цими процесами</a:t>
            </a:r>
            <a:r>
              <a:rPr lang="uk-UA" sz="2800" dirty="0"/>
              <a:t>.</a:t>
            </a:r>
          </a:p>
        </p:txBody>
      </p:sp>
    </p:spTree>
    <p:extLst>
      <p:ext uri="{BB962C8B-B14F-4D97-AF65-F5344CB8AC3E}">
        <p14:creationId xmlns:p14="http://schemas.microsoft.com/office/powerpoint/2010/main" val="7848617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Effect transition="in" filter="fade">
                                      <p:cBhvr>
                                        <p:cTn id="9"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1351</TotalTime>
  <Words>2083</Words>
  <Application>Microsoft Office PowerPoint</Application>
  <PresentationFormat>Произвольный</PresentationFormat>
  <Paragraphs>166</Paragraphs>
  <Slides>49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user</cp:lastModifiedBy>
  <cp:revision>54</cp:revision>
  <dcterms:created xsi:type="dcterms:W3CDTF">2021-08-08T22:00:17Z</dcterms:created>
  <dcterms:modified xsi:type="dcterms:W3CDTF">2021-08-16T07:30:14Z</dcterms:modified>
</cp:coreProperties>
</file>