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71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308" r:id="rId18"/>
    <p:sldId id="309" r:id="rId19"/>
    <p:sldId id="276" r:id="rId20"/>
    <p:sldId id="285" r:id="rId21"/>
    <p:sldId id="277" r:id="rId22"/>
    <p:sldId id="310" r:id="rId23"/>
    <p:sldId id="278" r:id="rId24"/>
    <p:sldId id="279" r:id="rId25"/>
    <p:sldId id="281" r:id="rId26"/>
    <p:sldId id="282" r:id="rId27"/>
    <p:sldId id="287" r:id="rId28"/>
    <p:sldId id="288" r:id="rId29"/>
    <p:sldId id="290" r:id="rId30"/>
    <p:sldId id="291" r:id="rId31"/>
    <p:sldId id="292" r:id="rId32"/>
    <p:sldId id="296" r:id="rId33"/>
    <p:sldId id="297" r:id="rId34"/>
    <p:sldId id="298" r:id="rId35"/>
    <p:sldId id="303" r:id="rId36"/>
    <p:sldId id="304" r:id="rId37"/>
    <p:sldId id="305" r:id="rId38"/>
    <p:sldId id="306" r:id="rId39"/>
    <p:sldId id="299" r:id="rId40"/>
    <p:sldId id="307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12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4080C-1289-4C57-A16F-496F9AC04A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FA4080D-7721-4DCA-B37E-B5F1DDA7320D}">
      <dgm:prSet phldrT="[Текст]"/>
      <dgm:spPr/>
      <dgm:t>
        <a:bodyPr/>
        <a:lstStyle/>
        <a:p>
          <a:r>
            <a:rPr lang="ru-RU" i="1" dirty="0" err="1" smtClean="0">
              <a:effectLst/>
            </a:rPr>
            <a:t>учитель-книга-учень</a:t>
          </a:r>
          <a:endParaRPr lang="uk-UA" dirty="0"/>
        </a:p>
      </dgm:t>
    </dgm:pt>
    <dgm:pt modelId="{9AC5A6FB-C0AB-410C-8559-8396E9D04F20}" type="parTrans" cxnId="{BEDF47E8-63F1-4969-A037-4AA8DE30A919}">
      <dgm:prSet/>
      <dgm:spPr/>
      <dgm:t>
        <a:bodyPr/>
        <a:lstStyle/>
        <a:p>
          <a:endParaRPr lang="uk-UA"/>
        </a:p>
      </dgm:t>
    </dgm:pt>
    <dgm:pt modelId="{DCBFE5A3-5F7B-46F7-A9BE-DEB381B7250E}" type="sibTrans" cxnId="{BEDF47E8-63F1-4969-A037-4AA8DE30A919}">
      <dgm:prSet/>
      <dgm:spPr/>
      <dgm:t>
        <a:bodyPr/>
        <a:lstStyle/>
        <a:p>
          <a:endParaRPr lang="uk-UA"/>
        </a:p>
      </dgm:t>
    </dgm:pt>
    <dgm:pt modelId="{03369A3C-6FA7-4B32-8E25-198C0DCFF9CD}">
      <dgm:prSet phldrT="[Текст]"/>
      <dgm:spPr/>
      <dgm:t>
        <a:bodyPr/>
        <a:lstStyle/>
        <a:p>
          <a:r>
            <a:rPr lang="ru-RU" dirty="0" smtClean="0">
              <a:effectLst/>
            </a:rPr>
            <a:t>б</a:t>
          </a:r>
          <a:r>
            <a:rPr lang="uk-UA" dirty="0" smtClean="0">
              <a:effectLst/>
            </a:rPr>
            <a:t>і</a:t>
          </a:r>
          <a:r>
            <a:rPr lang="ru-RU" dirty="0" err="1" smtClean="0">
              <a:effectLst/>
            </a:rPr>
            <a:t>бліотека</a:t>
          </a:r>
          <a:r>
            <a:rPr lang="ru-RU" dirty="0" smtClean="0">
              <a:effectLst/>
            </a:rPr>
            <a:t> (</a:t>
          </a:r>
          <a:r>
            <a:rPr lang="ru-RU" dirty="0" err="1" smtClean="0">
              <a:effectLst/>
            </a:rPr>
            <a:t>приміщення</a:t>
          </a:r>
          <a:r>
            <a:rPr lang="ru-RU" dirty="0" smtClean="0">
              <a:effectLst/>
            </a:rPr>
            <a:t>) – книга – </a:t>
          </a:r>
          <a:r>
            <a:rPr lang="ru-RU" dirty="0" err="1" smtClean="0">
              <a:effectLst/>
            </a:rPr>
            <a:t>учень</a:t>
          </a:r>
          <a:r>
            <a:rPr lang="ru-RU" dirty="0" smtClean="0">
              <a:effectLst/>
            </a:rPr>
            <a:t>, учитель </a:t>
          </a:r>
          <a:endParaRPr lang="uk-UA" dirty="0"/>
        </a:p>
      </dgm:t>
    </dgm:pt>
    <dgm:pt modelId="{2A19B4DC-7632-402E-ABB8-D666C9F75BF8}" type="parTrans" cxnId="{9CACB4C2-EF65-47BD-A839-A464DB708FC1}">
      <dgm:prSet/>
      <dgm:spPr/>
      <dgm:t>
        <a:bodyPr/>
        <a:lstStyle/>
        <a:p>
          <a:endParaRPr lang="uk-UA"/>
        </a:p>
      </dgm:t>
    </dgm:pt>
    <dgm:pt modelId="{D3AF6AD3-25EC-412C-AB35-4F47263921BB}" type="sibTrans" cxnId="{9CACB4C2-EF65-47BD-A839-A464DB708FC1}">
      <dgm:prSet/>
      <dgm:spPr/>
      <dgm:t>
        <a:bodyPr/>
        <a:lstStyle/>
        <a:p>
          <a:endParaRPr lang="uk-UA"/>
        </a:p>
      </dgm:t>
    </dgm:pt>
    <dgm:pt modelId="{32748042-591C-45BA-9AB8-751C9D0B612B}">
      <dgm:prSet phldrT="[Текст]"/>
      <dgm:spPr/>
      <dgm:t>
        <a:bodyPr/>
        <a:lstStyle/>
        <a:p>
          <a:r>
            <a:rPr lang="ru-RU" dirty="0" err="1" smtClean="0">
              <a:effectLst/>
            </a:rPr>
            <a:t>бібліотека</a:t>
          </a:r>
          <a:r>
            <a:rPr lang="ru-RU" dirty="0" smtClean="0">
              <a:effectLst/>
            </a:rPr>
            <a:t> (</a:t>
          </a:r>
          <a:r>
            <a:rPr lang="ru-RU" dirty="0" err="1" smtClean="0">
              <a:effectLst/>
            </a:rPr>
            <a:t>приміщення</a:t>
          </a:r>
          <a:r>
            <a:rPr lang="ru-RU" dirty="0" smtClean="0">
              <a:effectLst/>
            </a:rPr>
            <a:t>) – </a:t>
          </a:r>
          <a:r>
            <a:rPr lang="ru-RU" dirty="0" err="1" smtClean="0">
              <a:effectLst/>
            </a:rPr>
            <a:t>бібліотекар</a:t>
          </a:r>
          <a:r>
            <a:rPr lang="ru-RU" dirty="0" smtClean="0">
              <a:effectLst/>
            </a:rPr>
            <a:t> - книга - </a:t>
          </a:r>
          <a:r>
            <a:rPr lang="ru-RU" dirty="0" err="1" smtClean="0">
              <a:effectLst/>
            </a:rPr>
            <a:t>учень</a:t>
          </a:r>
          <a:r>
            <a:rPr lang="ru-RU" dirty="0" smtClean="0">
              <a:effectLst/>
            </a:rPr>
            <a:t>, учитель</a:t>
          </a:r>
          <a:endParaRPr lang="uk-UA" dirty="0"/>
        </a:p>
      </dgm:t>
    </dgm:pt>
    <dgm:pt modelId="{C1CCA27D-76D8-4988-ADFE-728229B4ECC5}" type="parTrans" cxnId="{BB3D7E73-EA6E-420B-8314-598AD3336828}">
      <dgm:prSet/>
      <dgm:spPr/>
      <dgm:t>
        <a:bodyPr/>
        <a:lstStyle/>
        <a:p>
          <a:endParaRPr lang="uk-UA"/>
        </a:p>
      </dgm:t>
    </dgm:pt>
    <dgm:pt modelId="{6D337EEF-273D-41ED-BF31-3DA4616484EC}" type="sibTrans" cxnId="{BB3D7E73-EA6E-420B-8314-598AD3336828}">
      <dgm:prSet/>
      <dgm:spPr/>
      <dgm:t>
        <a:bodyPr/>
        <a:lstStyle/>
        <a:p>
          <a:endParaRPr lang="uk-UA"/>
        </a:p>
      </dgm:t>
    </dgm:pt>
    <dgm:pt modelId="{EC4E9E5B-53E0-4339-A457-32CED462E45A}">
      <dgm:prSet phldrT="[Текст]"/>
      <dgm:spPr/>
      <dgm:t>
        <a:bodyPr/>
        <a:lstStyle/>
        <a:p>
          <a:r>
            <a:rPr lang="ru-RU" dirty="0" err="1" smtClean="0"/>
            <a:t>інноваційна</a:t>
          </a:r>
          <a:r>
            <a:rPr lang="ru-RU" dirty="0" smtClean="0"/>
            <a:t>, широкий </a:t>
          </a:r>
          <a:r>
            <a:rPr lang="ru-RU" dirty="0" err="1" smtClean="0"/>
            <a:t>структурний</a:t>
          </a:r>
          <a:r>
            <a:rPr lang="ru-RU" dirty="0" smtClean="0"/>
            <a:t> </a:t>
          </a:r>
          <a:r>
            <a:rPr lang="ru-RU" dirty="0" err="1" smtClean="0"/>
            <a:t>діапазон</a:t>
          </a:r>
          <a:r>
            <a:rPr lang="ru-RU" dirty="0" smtClean="0"/>
            <a:t> </a:t>
          </a:r>
          <a:endParaRPr lang="uk-UA" dirty="0"/>
        </a:p>
      </dgm:t>
    </dgm:pt>
    <dgm:pt modelId="{AC7FBEFF-B718-425B-9EE5-711FDC2B795F}" type="parTrans" cxnId="{505E59BC-7E08-4344-926F-61E71077DB03}">
      <dgm:prSet/>
      <dgm:spPr/>
      <dgm:t>
        <a:bodyPr/>
        <a:lstStyle/>
        <a:p>
          <a:endParaRPr lang="uk-UA"/>
        </a:p>
      </dgm:t>
    </dgm:pt>
    <dgm:pt modelId="{8974EF65-1392-4BA5-A5ED-DAAAA15DF37F}" type="sibTrans" cxnId="{505E59BC-7E08-4344-926F-61E71077DB03}">
      <dgm:prSet/>
      <dgm:spPr/>
      <dgm:t>
        <a:bodyPr/>
        <a:lstStyle/>
        <a:p>
          <a:endParaRPr lang="uk-UA"/>
        </a:p>
      </dgm:t>
    </dgm:pt>
    <dgm:pt modelId="{66007383-A44A-4A25-A963-C0F0BB9F4834}" type="pres">
      <dgm:prSet presAssocID="{1BD4080C-1289-4C57-A16F-496F9AC04AF4}" presName="diagram" presStyleCnt="0">
        <dgm:presLayoutVars>
          <dgm:dir/>
          <dgm:resizeHandles val="exact"/>
        </dgm:presLayoutVars>
      </dgm:prSet>
      <dgm:spPr/>
    </dgm:pt>
    <dgm:pt modelId="{EE0C3471-1580-40F3-978A-ACF9999393F3}" type="pres">
      <dgm:prSet presAssocID="{7FA4080D-7721-4DCA-B37E-B5F1DDA7320D}" presName="node" presStyleLbl="node1" presStyleIdx="0" presStyleCnt="4">
        <dgm:presLayoutVars>
          <dgm:bulletEnabled val="1"/>
        </dgm:presLayoutVars>
      </dgm:prSet>
      <dgm:spPr/>
    </dgm:pt>
    <dgm:pt modelId="{977ED315-DA27-4B0C-9822-58D51D2F372D}" type="pres">
      <dgm:prSet presAssocID="{DCBFE5A3-5F7B-46F7-A9BE-DEB381B7250E}" presName="sibTrans" presStyleCnt="0"/>
      <dgm:spPr/>
    </dgm:pt>
    <dgm:pt modelId="{D43C0986-8747-4B59-8603-7BB9AD582969}" type="pres">
      <dgm:prSet presAssocID="{03369A3C-6FA7-4B32-8E25-198C0DCFF9C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EDEF85-A4C8-414F-9A36-15C24FB85CEC}" type="pres">
      <dgm:prSet presAssocID="{D3AF6AD3-25EC-412C-AB35-4F47263921BB}" presName="sibTrans" presStyleCnt="0"/>
      <dgm:spPr/>
    </dgm:pt>
    <dgm:pt modelId="{EC226067-16D6-46BA-9477-67486A891724}" type="pres">
      <dgm:prSet presAssocID="{32748042-591C-45BA-9AB8-751C9D0B612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F2A37E-154D-4823-8EBB-2A5414345AEF}" type="pres">
      <dgm:prSet presAssocID="{6D337EEF-273D-41ED-BF31-3DA4616484EC}" presName="sibTrans" presStyleCnt="0"/>
      <dgm:spPr/>
    </dgm:pt>
    <dgm:pt modelId="{47BA33B2-0064-4A4F-97C6-5CA04C7DE576}" type="pres">
      <dgm:prSet presAssocID="{EC4E9E5B-53E0-4339-A457-32CED462E45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CACB4C2-EF65-47BD-A839-A464DB708FC1}" srcId="{1BD4080C-1289-4C57-A16F-496F9AC04AF4}" destId="{03369A3C-6FA7-4B32-8E25-198C0DCFF9CD}" srcOrd="1" destOrd="0" parTransId="{2A19B4DC-7632-402E-ABB8-D666C9F75BF8}" sibTransId="{D3AF6AD3-25EC-412C-AB35-4F47263921BB}"/>
    <dgm:cxn modelId="{15228E16-78C5-4012-993B-BF9E79A5D596}" type="presOf" srcId="{1BD4080C-1289-4C57-A16F-496F9AC04AF4}" destId="{66007383-A44A-4A25-A963-C0F0BB9F4834}" srcOrd="0" destOrd="0" presId="urn:microsoft.com/office/officeart/2005/8/layout/default"/>
    <dgm:cxn modelId="{505E59BC-7E08-4344-926F-61E71077DB03}" srcId="{1BD4080C-1289-4C57-A16F-496F9AC04AF4}" destId="{EC4E9E5B-53E0-4339-A457-32CED462E45A}" srcOrd="3" destOrd="0" parTransId="{AC7FBEFF-B718-425B-9EE5-711FDC2B795F}" sibTransId="{8974EF65-1392-4BA5-A5ED-DAAAA15DF37F}"/>
    <dgm:cxn modelId="{8BCF2989-4EAA-4FFE-88C6-D3F0E04D0F08}" type="presOf" srcId="{32748042-591C-45BA-9AB8-751C9D0B612B}" destId="{EC226067-16D6-46BA-9477-67486A891724}" srcOrd="0" destOrd="0" presId="urn:microsoft.com/office/officeart/2005/8/layout/default"/>
    <dgm:cxn modelId="{AB667DDE-DAEC-45B6-80E6-52E9736566D3}" type="presOf" srcId="{EC4E9E5B-53E0-4339-A457-32CED462E45A}" destId="{47BA33B2-0064-4A4F-97C6-5CA04C7DE576}" srcOrd="0" destOrd="0" presId="urn:microsoft.com/office/officeart/2005/8/layout/default"/>
    <dgm:cxn modelId="{BEDF47E8-63F1-4969-A037-4AA8DE30A919}" srcId="{1BD4080C-1289-4C57-A16F-496F9AC04AF4}" destId="{7FA4080D-7721-4DCA-B37E-B5F1DDA7320D}" srcOrd="0" destOrd="0" parTransId="{9AC5A6FB-C0AB-410C-8559-8396E9D04F20}" sibTransId="{DCBFE5A3-5F7B-46F7-A9BE-DEB381B7250E}"/>
    <dgm:cxn modelId="{FBA4FBBB-5403-4EA0-B36E-C8FC1FA5DC00}" type="presOf" srcId="{7FA4080D-7721-4DCA-B37E-B5F1DDA7320D}" destId="{EE0C3471-1580-40F3-978A-ACF9999393F3}" srcOrd="0" destOrd="0" presId="urn:microsoft.com/office/officeart/2005/8/layout/default"/>
    <dgm:cxn modelId="{BB3D7E73-EA6E-420B-8314-598AD3336828}" srcId="{1BD4080C-1289-4C57-A16F-496F9AC04AF4}" destId="{32748042-591C-45BA-9AB8-751C9D0B612B}" srcOrd="2" destOrd="0" parTransId="{C1CCA27D-76D8-4988-ADFE-728229B4ECC5}" sibTransId="{6D337EEF-273D-41ED-BF31-3DA4616484EC}"/>
    <dgm:cxn modelId="{2D77BE11-8D8F-4A44-B4C1-D8EF4FE1BA3E}" type="presOf" srcId="{03369A3C-6FA7-4B32-8E25-198C0DCFF9CD}" destId="{D43C0986-8747-4B59-8603-7BB9AD582969}" srcOrd="0" destOrd="0" presId="urn:microsoft.com/office/officeart/2005/8/layout/default"/>
    <dgm:cxn modelId="{17BF893D-87B4-43C5-BB87-92FD27B97445}" type="presParOf" srcId="{66007383-A44A-4A25-A963-C0F0BB9F4834}" destId="{EE0C3471-1580-40F3-978A-ACF9999393F3}" srcOrd="0" destOrd="0" presId="urn:microsoft.com/office/officeart/2005/8/layout/default"/>
    <dgm:cxn modelId="{16B7BA65-96F2-4186-9620-C6D55408C3D6}" type="presParOf" srcId="{66007383-A44A-4A25-A963-C0F0BB9F4834}" destId="{977ED315-DA27-4B0C-9822-58D51D2F372D}" srcOrd="1" destOrd="0" presId="urn:microsoft.com/office/officeart/2005/8/layout/default"/>
    <dgm:cxn modelId="{97FA5276-D4AC-4D7D-8316-E628EBBBA88F}" type="presParOf" srcId="{66007383-A44A-4A25-A963-C0F0BB9F4834}" destId="{D43C0986-8747-4B59-8603-7BB9AD582969}" srcOrd="2" destOrd="0" presId="urn:microsoft.com/office/officeart/2005/8/layout/default"/>
    <dgm:cxn modelId="{EA5F33BA-C33D-4894-B243-19B9C6C6D8A7}" type="presParOf" srcId="{66007383-A44A-4A25-A963-C0F0BB9F4834}" destId="{3BEDEF85-A4C8-414F-9A36-15C24FB85CEC}" srcOrd="3" destOrd="0" presId="urn:microsoft.com/office/officeart/2005/8/layout/default"/>
    <dgm:cxn modelId="{45EAA338-D266-45B9-BC1E-17AE119478C5}" type="presParOf" srcId="{66007383-A44A-4A25-A963-C0F0BB9F4834}" destId="{EC226067-16D6-46BA-9477-67486A891724}" srcOrd="4" destOrd="0" presId="urn:microsoft.com/office/officeart/2005/8/layout/default"/>
    <dgm:cxn modelId="{B61F36E7-B690-4689-B559-EFE4A0F69E00}" type="presParOf" srcId="{66007383-A44A-4A25-A963-C0F0BB9F4834}" destId="{50F2A37E-154D-4823-8EBB-2A5414345AEF}" srcOrd="5" destOrd="0" presId="urn:microsoft.com/office/officeart/2005/8/layout/default"/>
    <dgm:cxn modelId="{63FD53CB-F5B2-4FD0-B2FE-A4711925E588}" type="presParOf" srcId="{66007383-A44A-4A25-A963-C0F0BB9F4834}" destId="{47BA33B2-0064-4A4F-97C6-5CA04C7DE57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0C3471-1580-40F3-978A-ACF9999393F3}">
      <dsp:nvSpPr>
        <dsp:cNvPr id="0" name=""/>
        <dsp:cNvSpPr/>
      </dsp:nvSpPr>
      <dsp:spPr>
        <a:xfrm>
          <a:off x="1835318" y="2787"/>
          <a:ext cx="3477220" cy="2086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dirty="0" err="1" smtClean="0">
              <a:effectLst/>
            </a:rPr>
            <a:t>учитель-книга-учень</a:t>
          </a:r>
          <a:endParaRPr lang="uk-UA" sz="3100" kern="1200" dirty="0"/>
        </a:p>
      </dsp:txBody>
      <dsp:txXfrm>
        <a:off x="1835318" y="2787"/>
        <a:ext cx="3477220" cy="2086332"/>
      </dsp:txXfrm>
    </dsp:sp>
    <dsp:sp modelId="{D43C0986-8747-4B59-8603-7BB9AD582969}">
      <dsp:nvSpPr>
        <dsp:cNvPr id="0" name=""/>
        <dsp:cNvSpPr/>
      </dsp:nvSpPr>
      <dsp:spPr>
        <a:xfrm>
          <a:off x="5660261" y="2787"/>
          <a:ext cx="3477220" cy="2086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effectLst/>
            </a:rPr>
            <a:t>б</a:t>
          </a:r>
          <a:r>
            <a:rPr lang="uk-UA" sz="3100" kern="1200" dirty="0" smtClean="0">
              <a:effectLst/>
            </a:rPr>
            <a:t>і</a:t>
          </a:r>
          <a:r>
            <a:rPr lang="ru-RU" sz="3100" kern="1200" dirty="0" err="1" smtClean="0">
              <a:effectLst/>
            </a:rPr>
            <a:t>бліотека</a:t>
          </a:r>
          <a:r>
            <a:rPr lang="ru-RU" sz="3100" kern="1200" dirty="0" smtClean="0">
              <a:effectLst/>
            </a:rPr>
            <a:t> (</a:t>
          </a:r>
          <a:r>
            <a:rPr lang="ru-RU" sz="3100" kern="1200" dirty="0" err="1" smtClean="0">
              <a:effectLst/>
            </a:rPr>
            <a:t>приміщення</a:t>
          </a:r>
          <a:r>
            <a:rPr lang="ru-RU" sz="3100" kern="1200" dirty="0" smtClean="0">
              <a:effectLst/>
            </a:rPr>
            <a:t>) – книга – </a:t>
          </a:r>
          <a:r>
            <a:rPr lang="ru-RU" sz="3100" kern="1200" dirty="0" err="1" smtClean="0">
              <a:effectLst/>
            </a:rPr>
            <a:t>учень</a:t>
          </a:r>
          <a:r>
            <a:rPr lang="ru-RU" sz="3100" kern="1200" dirty="0" smtClean="0">
              <a:effectLst/>
            </a:rPr>
            <a:t>, учитель </a:t>
          </a:r>
          <a:endParaRPr lang="uk-UA" sz="3100" kern="1200" dirty="0"/>
        </a:p>
      </dsp:txBody>
      <dsp:txXfrm>
        <a:off x="5660261" y="2787"/>
        <a:ext cx="3477220" cy="2086332"/>
      </dsp:txXfrm>
    </dsp:sp>
    <dsp:sp modelId="{EC226067-16D6-46BA-9477-67486A891724}">
      <dsp:nvSpPr>
        <dsp:cNvPr id="0" name=""/>
        <dsp:cNvSpPr/>
      </dsp:nvSpPr>
      <dsp:spPr>
        <a:xfrm>
          <a:off x="1835318" y="2436842"/>
          <a:ext cx="3477220" cy="2086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>
              <a:effectLst/>
            </a:rPr>
            <a:t>бібліотека</a:t>
          </a:r>
          <a:r>
            <a:rPr lang="ru-RU" sz="3100" kern="1200" dirty="0" smtClean="0">
              <a:effectLst/>
            </a:rPr>
            <a:t> (</a:t>
          </a:r>
          <a:r>
            <a:rPr lang="ru-RU" sz="3100" kern="1200" dirty="0" err="1" smtClean="0">
              <a:effectLst/>
            </a:rPr>
            <a:t>приміщення</a:t>
          </a:r>
          <a:r>
            <a:rPr lang="ru-RU" sz="3100" kern="1200" dirty="0" smtClean="0">
              <a:effectLst/>
            </a:rPr>
            <a:t>) – </a:t>
          </a:r>
          <a:r>
            <a:rPr lang="ru-RU" sz="3100" kern="1200" dirty="0" err="1" smtClean="0">
              <a:effectLst/>
            </a:rPr>
            <a:t>бібліотекар</a:t>
          </a:r>
          <a:r>
            <a:rPr lang="ru-RU" sz="3100" kern="1200" dirty="0" smtClean="0">
              <a:effectLst/>
            </a:rPr>
            <a:t> - книга - </a:t>
          </a:r>
          <a:r>
            <a:rPr lang="ru-RU" sz="3100" kern="1200" dirty="0" err="1" smtClean="0">
              <a:effectLst/>
            </a:rPr>
            <a:t>учень</a:t>
          </a:r>
          <a:r>
            <a:rPr lang="ru-RU" sz="3100" kern="1200" dirty="0" smtClean="0">
              <a:effectLst/>
            </a:rPr>
            <a:t>, учитель</a:t>
          </a:r>
          <a:endParaRPr lang="uk-UA" sz="3100" kern="1200" dirty="0"/>
        </a:p>
      </dsp:txBody>
      <dsp:txXfrm>
        <a:off x="1835318" y="2436842"/>
        <a:ext cx="3477220" cy="2086332"/>
      </dsp:txXfrm>
    </dsp:sp>
    <dsp:sp modelId="{47BA33B2-0064-4A4F-97C6-5CA04C7DE576}">
      <dsp:nvSpPr>
        <dsp:cNvPr id="0" name=""/>
        <dsp:cNvSpPr/>
      </dsp:nvSpPr>
      <dsp:spPr>
        <a:xfrm>
          <a:off x="5660261" y="2436842"/>
          <a:ext cx="3477220" cy="2086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/>
            <a:t>інноваційна</a:t>
          </a:r>
          <a:r>
            <a:rPr lang="ru-RU" sz="3100" kern="1200" dirty="0" smtClean="0"/>
            <a:t>, широкий </a:t>
          </a:r>
          <a:r>
            <a:rPr lang="ru-RU" sz="3100" kern="1200" dirty="0" err="1" smtClean="0"/>
            <a:t>структурний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діапазон</a:t>
          </a:r>
          <a:r>
            <a:rPr lang="ru-RU" sz="3100" kern="1200" dirty="0" smtClean="0"/>
            <a:t> </a:t>
          </a:r>
          <a:endParaRPr lang="uk-UA" sz="3100" kern="1200" dirty="0"/>
        </a:p>
      </dsp:txBody>
      <dsp:txXfrm>
        <a:off x="5660261" y="2436842"/>
        <a:ext cx="3477220" cy="2086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3EDA2-247D-4331-B977-706574FC4B39}" type="datetimeFigureOut">
              <a:rPr lang="uk-UA" smtClean="0"/>
              <a:t>18.08.2021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0D9B7-9C5B-4943-A509-EE89E6DE003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ED8556-2DC4-4782-842B-1EA644E2A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3187" y="867534"/>
            <a:ext cx="9144000" cy="2387600"/>
          </a:xfrm>
        </p:spPr>
        <p:txBody>
          <a:bodyPr anchor="b">
            <a:scene3d>
              <a:camera prst="orthographicFront"/>
              <a:lightRig rig="morning" dir="t"/>
            </a:scene3d>
            <a:sp3d extrusionH="57150" contourW="12700" prstMaterial="dkEdge">
              <a:bevelT w="38100" h="38100"/>
              <a:contourClr>
                <a:srgbClr val="9A5C00"/>
              </a:contourClr>
            </a:sp3d>
          </a:bodyPr>
          <a:lstStyle>
            <a:lvl1pPr algn="ctr">
              <a:defRPr sz="6000">
                <a:solidFill>
                  <a:srgbClr val="705B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31DA41B-E754-4470-8099-E75881C71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3187" y="334720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E6C398-FE94-471C-BFD6-3764B470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836-6FCE-485A-B3E7-7E45F345E99E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CBEF7B-1905-4F78-BBDC-CF53CFB5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1EF939-BF9B-4F6C-A616-4653C5C4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426-84E7-4024-AFFE-312824731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01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BFEA9F-C768-4A5E-B2DA-C331B456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312CC3B-25D7-47D2-A5D7-D9E81667C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172083-7E6B-41E3-B0BB-AD46098A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836-6FCE-485A-B3E7-7E45F345E99E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D5A168-D2DE-42AC-B878-577DB61B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16843D-2F61-4C62-831A-C2A8D53B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426-84E7-4024-AFFE-312824731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60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AEEA0A1-C745-419E-9F31-7612229E0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09E271C-74FC-4505-B8B2-D59809FE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2FCD55-4ED1-433C-B52D-518692A5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836-6FCE-485A-B3E7-7E45F345E99E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CD6CBF-3ACD-43FA-B7D2-13C88C63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84CEE3-5618-46ED-9D7E-E5B5FFDA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426-84E7-4024-AFFE-312824731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22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D51C-3752-4676-A308-B5C7EE99333A}" type="datetimeFigureOut">
              <a:rPr lang="ru-RU"/>
              <a:pPr>
                <a:defRPr/>
              </a:pPr>
              <a:t>18.08.2021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43553-1F7D-4AE8-92C7-30C8207895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3631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4612AA-0DA1-4806-8690-46BD0E9F1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8B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1743CC-76CE-48DF-9298-55DBB8B7F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EE85C9-246B-43F6-A68C-2A7DBD46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836-6FCE-485A-B3E7-7E45F345E99E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DBD8E0-FCC1-48FB-BB50-FC9875F7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74240C-0F20-4EAC-8046-6B26F20D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426-84E7-4024-AFFE-312824731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56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1BC323-0292-48E7-A8D2-95845B70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780" y="825320"/>
            <a:ext cx="10073286" cy="2852737"/>
          </a:xfrm>
        </p:spPr>
        <p:txBody>
          <a:bodyPr anchor="b">
            <a:scene3d>
              <a:camera prst="orthographicFront"/>
              <a:lightRig rig="morn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 algn="ctr">
              <a:defRPr sz="6000">
                <a:solidFill>
                  <a:srgbClr val="705B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0324FBC-E192-43A9-B3A7-3CB431ECC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780" y="3705045"/>
            <a:ext cx="100732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A1A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EC716C-A4D4-487C-B173-BA43A167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836-6FCE-485A-B3E7-7E45F345E99E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A46734-42CA-4784-AB06-B77BEE3A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338F1E-5896-4E51-9DD1-49236E62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426-84E7-4024-AFFE-312824731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6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D419F3-C6B7-44E3-8C31-A5B51214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1E9C03-8FF7-4E9D-8775-98BEFB6EE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80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531442A-4353-405F-91AC-241301D3B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20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996EE3-369D-4BB4-89BA-AE9338A7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836-6FCE-485A-B3E7-7E45F345E99E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D5F70F-5750-4756-808D-1E9ADBDC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27AC7C-F285-445F-B850-CCD4F73C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426-84E7-4024-AFFE-312824731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39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9E522C-BB08-4C79-BBA3-EED5D9F80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59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6592DD-AEE2-4F8D-ABF3-9A4256342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5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C828B7-5CF9-4C02-AFED-FFD720ED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59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BDACFAC-B07D-431B-852B-8FBCB9B0E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70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3235033-C219-4866-AC46-7901F78A2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701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DCDF227-AAAF-4B95-8494-EA5E2D1E0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836-6FCE-485A-B3E7-7E45F345E99E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062D31B-0719-4E35-B379-A6F87C74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42C1920-3E88-4922-AA4C-811EB59C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426-84E7-4024-AFFE-312824731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60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CD4A28-7903-40D8-9C30-B8C65F7A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169B71C-ACA0-427A-80F7-8BFFCFE7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836-6FCE-485A-B3E7-7E45F345E99E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2BE8427-B8EA-4234-BE63-9CBECAD4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24F75E5-3BB3-42C1-BCF5-CAAFA965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426-84E7-4024-AFFE-312824731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552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7997228-E554-4543-8BC7-1B088C62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836-6FCE-485A-B3E7-7E45F345E99E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43CA6E9-2662-4E87-97FF-00358FD1C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34F5CE4-B473-4E09-A2C9-E359782F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426-84E7-4024-AFFE-312824731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98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6F1CAA-7E03-4F4D-839B-1C07119D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457F73-9997-440C-85E8-0A1F1E460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E7036F-084C-4ABC-B6A0-9D20D8CAB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68DCF5E-C3B3-4DBD-A8D4-C0A0DEE1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836-6FCE-485A-B3E7-7E45F345E99E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C0BF1C-5373-486C-B506-E99C44D2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EFA66C-833F-4DE1-BCAB-DE9CA112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426-84E7-4024-AFFE-312824731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467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704F25-FA8D-4018-88F3-F6A27BC9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8D5C280-55D1-4D58-8A26-979B58DCF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3BDFAFE-8FA3-44EC-B089-29A042C2D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2493E2-FB69-407D-90A7-0A2716D8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836-6FCE-485A-B3E7-7E45F345E99E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B36D2C-14CE-42CE-9DDA-9458E037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14FA95F-AA74-4FF0-A271-415D78FE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426-84E7-4024-AFFE-312824731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5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2DEC8C-E930-4DB3-AAAC-2933AB9C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01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8FE767-B7AA-4DD5-9073-FD9C66844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301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D295DD-8129-494F-AD65-DA6FF52AB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9836-6FCE-485A-B3E7-7E45F345E99E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A78CBD-71B8-4CF0-AA97-0545720C4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4C9F80-D8F6-4645-BBAD-90B16C124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51426-84E7-4024-AFFE-312824731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02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DAB000"/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0" dirty="0" smtClean="0"/>
              <a:t>Когнітивна функція бібліотек ЗЗСО як одна із стратегій розвитку їх діяльності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Виступ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Бібліотека </a:t>
            </a:r>
            <a:r>
              <a:rPr lang="uk-UA" dirty="0"/>
              <a:t>- це </a:t>
            </a:r>
            <a:r>
              <a:rPr lang="uk-UA" dirty="0" smtClean="0"/>
              <a:t>вдала метафора </a:t>
            </a:r>
            <a:r>
              <a:rPr lang="uk-UA" dirty="0"/>
              <a:t>для позначення функцій мозку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600" dirty="0" smtClean="0"/>
              <a:t>«Інформаційна Сила» Американської Асоціації шкільних бібліотек,</a:t>
            </a:r>
          </a:p>
          <a:p>
            <a:pPr algn="just"/>
            <a:r>
              <a:rPr lang="uk-UA" sz="3600" dirty="0" smtClean="0"/>
              <a:t>«Досягнення інформаційної грамотності» Канадської Асоціації шкільних бібліотек</a:t>
            </a:r>
          </a:p>
        </p:txBody>
      </p:sp>
    </p:spTree>
    <p:extLst>
      <p:ext uri="{BB962C8B-B14F-4D97-AF65-F5344CB8AC3E}">
        <p14:creationId xmlns="" xmlns:p14="http://schemas.microsoft.com/office/powerpoint/2010/main" val="3806558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Когнітивний підхід у навчанні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err="1">
                <a:solidFill>
                  <a:srgbClr val="FF0000"/>
                </a:solidFill>
              </a:rPr>
              <a:t>Основна</a:t>
            </a:r>
            <a:r>
              <a:rPr lang="ru-RU" sz="4000" dirty="0">
                <a:solidFill>
                  <a:srgbClr val="FF0000"/>
                </a:solidFill>
              </a:rPr>
              <a:t> мета </a:t>
            </a:r>
            <a:r>
              <a:rPr lang="ru-RU" sz="4000" b="1" dirty="0" err="1">
                <a:solidFill>
                  <a:srgbClr val="FF0000"/>
                </a:solidFill>
              </a:rPr>
              <a:t>когнітивного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навчання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полягає</a:t>
            </a:r>
            <a:r>
              <a:rPr lang="ru-RU" sz="4000" dirty="0">
                <a:solidFill>
                  <a:srgbClr val="FF0000"/>
                </a:solidFill>
              </a:rPr>
              <a:t>  у </a:t>
            </a:r>
            <a:r>
              <a:rPr lang="ru-RU" sz="4000" dirty="0" err="1" smtClean="0">
                <a:solidFill>
                  <a:srgbClr val="FF0000"/>
                </a:solidFill>
              </a:rPr>
              <a:t>розвитку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всієї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сукупності</a:t>
            </a:r>
            <a:r>
              <a:rPr lang="ru-RU" sz="4000" dirty="0">
                <a:solidFill>
                  <a:srgbClr val="FF0000"/>
                </a:solidFill>
              </a:rPr>
              <a:t>  </a:t>
            </a:r>
            <a:r>
              <a:rPr lang="ru-RU" sz="4000" dirty="0" err="1">
                <a:solidFill>
                  <a:srgbClr val="FF0000"/>
                </a:solidFill>
              </a:rPr>
              <a:t>розумових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здатностей</a:t>
            </a:r>
            <a:r>
              <a:rPr lang="ru-RU" sz="4000" dirty="0">
                <a:solidFill>
                  <a:srgbClr val="FF0000"/>
                </a:solidFill>
              </a:rPr>
              <a:t> і </a:t>
            </a:r>
            <a:r>
              <a:rPr lang="ru-RU" sz="4000" dirty="0" err="1">
                <a:solidFill>
                  <a:srgbClr val="FF0000"/>
                </a:solidFill>
              </a:rPr>
              <a:t>стратегій</a:t>
            </a:r>
            <a:r>
              <a:rPr lang="ru-RU" sz="4000" dirty="0">
                <a:solidFill>
                  <a:srgbClr val="FF0000"/>
                </a:solidFill>
              </a:rPr>
              <a:t>,  </a:t>
            </a:r>
            <a:r>
              <a:rPr lang="ru-RU" sz="4000" dirty="0" err="1">
                <a:solidFill>
                  <a:srgbClr val="FF0000"/>
                </a:solidFill>
              </a:rPr>
              <a:t>які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сприяють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адаптації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процесу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навчання</a:t>
            </a:r>
            <a:r>
              <a:rPr lang="ru-RU" sz="4000" dirty="0">
                <a:solidFill>
                  <a:srgbClr val="FF0000"/>
                </a:solidFill>
              </a:rPr>
              <a:t> до </a:t>
            </a:r>
            <a:r>
              <a:rPr lang="ru-RU" sz="4000" dirty="0" err="1">
                <a:solidFill>
                  <a:srgbClr val="FF0000"/>
                </a:solidFill>
              </a:rPr>
              <a:t>нових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ситуацій</a:t>
            </a:r>
            <a:endParaRPr lang="ru-RU" sz="4000" dirty="0">
              <a:solidFill>
                <a:srgbClr val="FF0000"/>
              </a:solidFill>
            </a:endParaRPr>
          </a:p>
          <a:p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043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Девіз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800" dirty="0" smtClean="0"/>
              <a:t>Бібліотека ЗЗСО нового покоління  – це </a:t>
            </a:r>
            <a:r>
              <a:rPr lang="uk-UA" sz="4800" dirty="0"/>
              <a:t>зона </a:t>
            </a:r>
            <a:r>
              <a:rPr lang="uk-UA" sz="4800" dirty="0" smtClean="0"/>
              <a:t>випереджувального розвитку школи, її </a:t>
            </a:r>
            <a:r>
              <a:rPr lang="uk-UA" sz="4800" dirty="0"/>
              <a:t>«</a:t>
            </a:r>
            <a:r>
              <a:rPr lang="uk-UA" sz="4800" dirty="0" smtClean="0"/>
              <a:t>центральний мозок» і когнітивний </a:t>
            </a:r>
            <a:r>
              <a:rPr lang="uk-UA" sz="4800" dirty="0"/>
              <a:t>ресурс </a:t>
            </a:r>
            <a:r>
              <a:rPr lang="uk-UA" sz="4800" dirty="0" smtClean="0"/>
              <a:t>розвитку інноваційних процесів</a:t>
            </a:r>
            <a:endParaRPr lang="uk-UA" sz="4800" dirty="0"/>
          </a:p>
          <a:p>
            <a:endParaRPr lang="uk-UA" sz="4800" dirty="0"/>
          </a:p>
        </p:txBody>
      </p:sp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Статус </a:t>
            </a:r>
            <a:r>
              <a:rPr lang="uk-UA" dirty="0" err="1" smtClean="0"/>
              <a:t>Всемережжя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/>
            <a:r>
              <a:rPr lang="uk-UA" dirty="0" smtClean="0">
                <a:solidFill>
                  <a:srgbClr val="FF0000"/>
                </a:solidFill>
              </a:rPr>
              <a:t>перетворення його з основного засобу зв'язку і джерела інформації в складний соціокультурний феномен інформаційного суспільства:</a:t>
            </a:r>
          </a:p>
          <a:p>
            <a:pPr algn="just"/>
            <a:r>
              <a:rPr lang="uk-UA" dirty="0" smtClean="0"/>
              <a:t>широке поширення принципово нових художньо-творчих практик; </a:t>
            </a:r>
          </a:p>
          <a:p>
            <a:pPr algn="just"/>
            <a:r>
              <a:rPr lang="uk-UA" dirty="0" smtClean="0"/>
              <a:t>зміни в системі функцій традиційних інститутів культури; </a:t>
            </a:r>
          </a:p>
          <a:p>
            <a:pPr algn="just"/>
            <a:r>
              <a:rPr lang="uk-UA" dirty="0" smtClean="0"/>
              <a:t>розширення і поглиблення процесу комунікативної взаємодії;</a:t>
            </a:r>
          </a:p>
          <a:p>
            <a:pPr algn="just"/>
            <a:r>
              <a:rPr lang="uk-UA" dirty="0" smtClean="0"/>
              <a:t> зміна «конфігурації інформаційного поля» сучасної людини; </a:t>
            </a:r>
          </a:p>
          <a:p>
            <a:pPr algn="just"/>
            <a:r>
              <a:rPr lang="uk-UA" dirty="0" smtClean="0"/>
              <a:t>докорінні зміни в його духовній </a:t>
            </a:r>
            <a:r>
              <a:rPr lang="uk-UA" dirty="0" smtClean="0"/>
              <a:t>суті</a:t>
            </a:r>
            <a:endParaRPr lang="uk-UA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800" b="1" dirty="0" smtClean="0"/>
              <a:t>ПРАВО УКРАЇНСЬКОГО УЧНЯ </a:t>
            </a:r>
          </a:p>
          <a:p>
            <a:pPr algn="ctr">
              <a:buNone/>
            </a:pPr>
            <a:r>
              <a:rPr lang="uk-UA" sz="4800" b="1" dirty="0" smtClean="0"/>
              <a:t>НА БІБЛІОТЕКУ</a:t>
            </a:r>
            <a:endParaRPr lang="uk-UA" sz="4800" b="1" dirty="0"/>
          </a:p>
        </p:txBody>
      </p:sp>
    </p:spTree>
    <p:extLst>
      <p:ext uri="{BB962C8B-B14F-4D97-AF65-F5344CB8AC3E}">
        <p14:creationId xmlns="" xmlns:p14="http://schemas.microsoft.com/office/powerpoint/2010/main" val="3547827576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Інформаційна грамотність </a:t>
            </a:r>
            <a:r>
              <a:rPr lang="uk-UA" dirty="0" smtClean="0"/>
              <a:t>людини </a:t>
            </a:r>
            <a:r>
              <a:rPr lang="uk-UA" dirty="0"/>
              <a:t>як здатність «знати, як вчитися</a:t>
            </a:r>
            <a:r>
              <a:rPr lang="uk-UA" dirty="0" smtClean="0"/>
              <a:t>»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smtClean="0"/>
              <a:t>допомагає будувати нейронні зв'язки в мозку. </a:t>
            </a:r>
          </a:p>
          <a:p>
            <a:pPr algn="just"/>
            <a:r>
              <a:rPr lang="uk-UA" dirty="0" smtClean="0"/>
              <a:t>Мозок отримує порядок з хаосу і шукає шаблони. </a:t>
            </a:r>
          </a:p>
          <a:p>
            <a:pPr algn="just"/>
            <a:r>
              <a:rPr lang="uk-UA" dirty="0" smtClean="0"/>
              <a:t>Будь-який тип грамотності будується на основі мозкового біологічного циклу прийняття даних, аналізу, дій і реакції. А це принципи оцінки традиційні для розвитку бібліотеки або музейних колекцій. Ці принципи формують основу </a:t>
            </a:r>
            <a:r>
              <a:rPr lang="uk-UA" dirty="0" err="1" smtClean="0"/>
              <a:t>метапізнання</a:t>
            </a:r>
            <a:r>
              <a:rPr lang="uk-UA" dirty="0" smtClean="0"/>
              <a:t>. </a:t>
            </a:r>
          </a:p>
          <a:p>
            <a:pPr algn="just"/>
            <a:r>
              <a:rPr lang="uk-UA" dirty="0" smtClean="0"/>
              <a:t>Кожен учень повинен розвивати основи інформаційної грамотності, щоб справлятися з кількістю і різноманітністю інформації, яка бомбардує його мозок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236645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Б</a:t>
            </a:r>
            <a:r>
              <a:rPr lang="uk-UA" dirty="0" smtClean="0"/>
              <a:t>ібліотека як дала </a:t>
            </a:r>
            <a:r>
              <a:rPr lang="uk-UA" dirty="0" smtClean="0"/>
              <a:t>метафора </a:t>
            </a:r>
            <a:r>
              <a:rPr lang="uk-UA" dirty="0"/>
              <a:t>для позначення функцій мозку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600" dirty="0" smtClean="0"/>
              <a:t>«Інформаційна Сила» Американської Асоціації шкільних бібліотек,</a:t>
            </a:r>
          </a:p>
          <a:p>
            <a:pPr algn="just"/>
            <a:r>
              <a:rPr lang="uk-UA" sz="3600" dirty="0" smtClean="0"/>
              <a:t>«Досягнення інформаційної грамотності» Канадської Асоціації шкільних бібліотек</a:t>
            </a:r>
          </a:p>
        </p:txBody>
      </p:sp>
    </p:spTree>
    <p:extLst>
      <p:ext uri="{BB962C8B-B14F-4D97-AF65-F5344CB8AC3E}">
        <p14:creationId xmlns="" xmlns:p14="http://schemas.microsoft.com/office/powerpoint/2010/main" val="1738657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Давайте вчитися!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err="1" smtClean="0"/>
              <a:t>Джудіт</a:t>
            </a:r>
            <a:r>
              <a:rPr lang="uk-UA" dirty="0" smtClean="0"/>
              <a:t> Анна </a:t>
            </a:r>
            <a:r>
              <a:rPr lang="uk-UA" dirty="0" err="1" smtClean="0"/>
              <a:t>Сайкс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Содержимое 4" descr="111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1" y="1562106"/>
            <a:ext cx="5753099" cy="485774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3678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Когнітивний підхід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/>
              <a:t>Основна</a:t>
            </a:r>
            <a:r>
              <a:rPr lang="ru-RU" dirty="0"/>
              <a:t> мета </a:t>
            </a:r>
            <a:r>
              <a:rPr lang="ru-RU" b="1" dirty="0" err="1"/>
              <a:t>когнітивного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</a:t>
            </a:r>
            <a:r>
              <a:rPr lang="ru-RU" dirty="0" err="1"/>
              <a:t>полягає</a:t>
            </a:r>
            <a:r>
              <a:rPr lang="ru-RU" dirty="0"/>
              <a:t>  у </a:t>
            </a:r>
            <a:r>
              <a:rPr lang="ru-RU" dirty="0" err="1"/>
              <a:t>розвиткові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сукупності</a:t>
            </a:r>
            <a:r>
              <a:rPr lang="ru-RU" dirty="0"/>
              <a:t>  </a:t>
            </a:r>
            <a:r>
              <a:rPr lang="ru-RU" dirty="0" err="1"/>
              <a:t>розумових</a:t>
            </a:r>
            <a:r>
              <a:rPr lang="ru-RU" dirty="0"/>
              <a:t> </a:t>
            </a:r>
            <a:r>
              <a:rPr lang="ru-RU" dirty="0" err="1"/>
              <a:t>здатностей</a:t>
            </a:r>
            <a:r>
              <a:rPr lang="ru-RU" dirty="0"/>
              <a:t> і </a:t>
            </a:r>
            <a:r>
              <a:rPr lang="ru-RU" dirty="0" err="1"/>
              <a:t>стратегій</a:t>
            </a:r>
            <a:r>
              <a:rPr lang="ru-RU" dirty="0"/>
              <a:t>, 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до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048894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ПРОБЛЕМА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800" dirty="0" err="1" smtClean="0">
                <a:solidFill>
                  <a:srgbClr val="FF0000"/>
                </a:solidFill>
              </a:rPr>
              <a:t>ДОМ</a:t>
            </a:r>
            <a:r>
              <a:rPr lang="uk-UA" sz="4800" dirty="0" smtClean="0">
                <a:solidFill>
                  <a:srgbClr val="FF0000"/>
                </a:solidFill>
              </a:rPr>
              <a:t> ЕСТЬ ТАКОЙ.</a:t>
            </a:r>
          </a:p>
          <a:p>
            <a:pPr algn="ctr">
              <a:buNone/>
            </a:pPr>
            <a:r>
              <a:rPr lang="uk-UA" sz="4800" dirty="0" smtClean="0">
                <a:solidFill>
                  <a:srgbClr val="FF0000"/>
                </a:solidFill>
              </a:rPr>
              <a:t>ОТТУДА УМНЫЕ ВЫХОДЯТ.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БИБЛИОТЕКА НАЗЫВАЕТСЯ…</a:t>
            </a:r>
          </a:p>
          <a:p>
            <a:pPr algn="ctr">
              <a:buNone/>
            </a:pPr>
            <a:endParaRPr lang="ru-RU" sz="4800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4800" dirty="0" smtClean="0"/>
              <a:t>Галина </a:t>
            </a:r>
            <a:r>
              <a:rPr lang="ru-RU" sz="4800" dirty="0" err="1" smtClean="0"/>
              <a:t>Гич</a:t>
            </a:r>
            <a:endParaRPr lang="ru-RU" sz="4800" dirty="0" smtClean="0"/>
          </a:p>
          <a:p>
            <a:pPr algn="ctr">
              <a:buNone/>
            </a:pPr>
            <a:endParaRPr lang="ru-RU" sz="4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uk-UA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75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65833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 Пеше,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австралійський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футуролог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•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культурі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знаннями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бібліотека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перетворюється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генератор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Бібліотекам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бібліотекарям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мюать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виступати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своєрідними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фільтрами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• Бібліотекарі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стануть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вирішувати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вирішені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автоматизованими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системами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8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Александр</a:t>
            </a:r>
            <a:r>
              <a:rPr lang="uk-UA" dirty="0" smtClean="0"/>
              <a:t> </a:t>
            </a:r>
            <a:r>
              <a:rPr lang="uk-UA" dirty="0" err="1" smtClean="0"/>
              <a:t>Остапов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Библиотечная </a:t>
            </a:r>
            <a:r>
              <a:rPr lang="ru-RU" dirty="0" err="1" smtClean="0"/>
              <a:t>когнитология</a:t>
            </a:r>
            <a:r>
              <a:rPr lang="ru-RU" dirty="0" smtClean="0"/>
              <a:t> рассматривает знание как информацию, порождённую естественным и/или искусственным интеллектом, условно соответствующую семантико-прагматическому критерию пользователя и функционирующую в библиотечной памяти. Последняя охватывает не только знания, документированные в библиотечном фонде и справочно-библиографическом аппарате (формальный коммуникационный канал), но и знания, получаемые в результате непосредственного взаимодействия сознаний библиотекарей и пользователей (неформальный коммуникационный канал).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Татьяна</a:t>
            </a:r>
            <a:r>
              <a:rPr lang="uk-UA" dirty="0" smtClean="0"/>
              <a:t> Жукова</a:t>
            </a:r>
            <a:endParaRPr lang="uk-UA" dirty="0"/>
          </a:p>
        </p:txBody>
      </p:sp>
      <p:sp>
        <p:nvSpPr>
          <p:cNvPr id="4" name="object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Інтелектуальна</a:t>
            </a:r>
            <a:r>
              <a:rPr lang="ru-RU" dirty="0" smtClean="0"/>
              <a:t> </a:t>
            </a:r>
            <a:r>
              <a:rPr lang="ru-RU" dirty="0" err="1" smtClean="0"/>
              <a:t>складність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err="1" smtClean="0"/>
              <a:t>Документні</a:t>
            </a:r>
            <a:r>
              <a:rPr lang="uk-UA" dirty="0" smtClean="0"/>
              <a:t> бібліотеки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Когнітивні бібліотеки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7 </a:t>
            </a:r>
            <a:r>
              <a:rPr lang="ru-RU" sz="4000" dirty="0" err="1" smtClean="0"/>
              <a:t>принципів</a:t>
            </a:r>
            <a:r>
              <a:rPr lang="ru-RU" sz="4000" dirty="0" smtClean="0"/>
              <a:t> </a:t>
            </a:r>
            <a:r>
              <a:rPr lang="ru-RU" sz="4000" dirty="0" err="1" smtClean="0"/>
              <a:t>діяльності</a:t>
            </a:r>
            <a:r>
              <a:rPr lang="ru-RU" sz="4000" dirty="0" smtClean="0"/>
              <a:t> </a:t>
            </a:r>
            <a:r>
              <a:rPr lang="ru-RU" sz="4000" dirty="0" err="1" smtClean="0"/>
              <a:t>бібліотек</a:t>
            </a:r>
            <a:r>
              <a:rPr lang="ru-RU" sz="4000" dirty="0" smtClean="0"/>
              <a:t> ЗЗСО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Принцип 1: </a:t>
            </a:r>
            <a:r>
              <a:rPr lang="ru-RU" dirty="0" err="1" smtClean="0"/>
              <a:t>Найперша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/>
              <a:t> </a:t>
            </a:r>
            <a:r>
              <a:rPr lang="ru-RU" dirty="0" err="1"/>
              <a:t>бібліотеки</a:t>
            </a:r>
            <a:r>
              <a:rPr lang="ru-RU" dirty="0"/>
              <a:t> ЗЗСО </a:t>
            </a:r>
            <a:r>
              <a:rPr lang="ru-RU" dirty="0" smtClean="0"/>
              <a:t>– </a:t>
            </a:r>
            <a:r>
              <a:rPr lang="ru-RU" dirty="0" err="1" smtClean="0"/>
              <a:t>педагогічна</a:t>
            </a:r>
            <a:r>
              <a:rPr lang="ru-RU" dirty="0" smtClean="0"/>
              <a:t>, з </a:t>
            </a:r>
            <a:r>
              <a:rPr lang="ru-RU" dirty="0" err="1" smtClean="0"/>
              <a:t>наданням</a:t>
            </a:r>
            <a:r>
              <a:rPr lang="ru-RU" dirty="0" smtClean="0"/>
              <a:t> доступу до </a:t>
            </a:r>
            <a:r>
              <a:rPr lang="ru-RU" dirty="0" err="1" smtClean="0"/>
              <a:t>якісної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як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цілеспрямованої</a:t>
            </a:r>
            <a:r>
              <a:rPr lang="ru-RU" dirty="0" smtClean="0"/>
              <a:t> </a:t>
            </a:r>
            <a:r>
              <a:rPr lang="ru-RU" dirty="0" err="1" smtClean="0"/>
              <a:t>педагогічної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Принцип 2: Роль </a:t>
            </a:r>
            <a:r>
              <a:rPr lang="ru-RU" dirty="0" err="1" smtClean="0"/>
              <a:t>працівника</a:t>
            </a:r>
            <a:r>
              <a:rPr lang="ru-RU" dirty="0" smtClean="0"/>
              <a:t> </a:t>
            </a:r>
            <a:r>
              <a:rPr lang="ru-RU" dirty="0" err="1" smtClean="0"/>
              <a:t>бібліотеки</a:t>
            </a:r>
            <a:r>
              <a:rPr lang="ru-RU" dirty="0" smtClean="0"/>
              <a:t> </a:t>
            </a:r>
            <a:r>
              <a:rPr lang="ru-RU" dirty="0"/>
              <a:t>ЗЗСО </a:t>
            </a:r>
            <a:r>
              <a:rPr lang="ru-RU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, перш за все, роль учителя,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співпрацює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учителями у </a:t>
            </a:r>
            <a:r>
              <a:rPr lang="ru-RU" dirty="0" err="1" smtClean="0"/>
              <a:t>питаннях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. </a:t>
            </a:r>
            <a:endParaRPr lang="uk-UA" dirty="0" smtClean="0"/>
          </a:p>
          <a:p>
            <a:pPr algn="just"/>
            <a:r>
              <a:rPr lang="ru-RU" dirty="0" smtClean="0"/>
              <a:t>Принцип 3: </a:t>
            </a:r>
            <a:r>
              <a:rPr lang="ru-RU" dirty="0" err="1" smtClean="0"/>
              <a:t>Педагогіка</a:t>
            </a:r>
            <a:r>
              <a:rPr lang="ru-RU" dirty="0" smtClean="0"/>
              <a:t>, </a:t>
            </a:r>
            <a:r>
              <a:rPr lang="ru-RU" dirty="0" err="1" smtClean="0"/>
              <a:t>орієнтована</a:t>
            </a:r>
            <a:r>
              <a:rPr lang="ru-RU" dirty="0" smtClean="0"/>
              <a:t> на </a:t>
            </a:r>
            <a:r>
              <a:rPr lang="ru-RU" dirty="0" err="1" smtClean="0"/>
              <a:t>дослідницьку</a:t>
            </a:r>
            <a:r>
              <a:rPr lang="ru-RU" dirty="0" smtClean="0"/>
              <a:t> роботу </a:t>
            </a:r>
            <a:r>
              <a:rPr lang="ru-RU" dirty="0" err="1" smtClean="0"/>
              <a:t>учнів</a:t>
            </a:r>
            <a:r>
              <a:rPr lang="ru-RU" dirty="0" smtClean="0"/>
              <a:t>,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освітню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 у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шкіфльного</a:t>
            </a:r>
            <a:r>
              <a:rPr lang="ru-RU" dirty="0" smtClean="0"/>
              <a:t> </a:t>
            </a:r>
            <a:r>
              <a:rPr lang="ru-RU" dirty="0" err="1" smtClean="0"/>
              <a:t>бібліотекаря</a:t>
            </a:r>
            <a:r>
              <a:rPr lang="ru-RU" dirty="0" smtClean="0"/>
              <a:t>.</a:t>
            </a:r>
            <a:endParaRPr lang="uk-UA" dirty="0" smtClean="0"/>
          </a:p>
          <a:p>
            <a:pPr algn="just"/>
            <a:r>
              <a:rPr lang="ru-RU" dirty="0" smtClean="0"/>
              <a:t>Принцип 4. Фокус на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курсів</a:t>
            </a:r>
            <a:r>
              <a:rPr lang="ru-RU" dirty="0" smtClean="0"/>
              <a:t> та </a:t>
            </a:r>
            <a:r>
              <a:rPr lang="ru-RU" dirty="0" err="1" smtClean="0"/>
              <a:t>поглиблення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ефективно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у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шкільного</a:t>
            </a:r>
            <a:r>
              <a:rPr lang="ru-RU" dirty="0" smtClean="0"/>
              <a:t> </a:t>
            </a:r>
            <a:r>
              <a:rPr lang="ru-RU" dirty="0" err="1" smtClean="0"/>
              <a:t>бібліотекаря</a:t>
            </a:r>
            <a:r>
              <a:rPr lang="ru-RU" dirty="0" smtClean="0"/>
              <a:t> </a:t>
            </a:r>
            <a:r>
              <a:rPr lang="ru-RU" dirty="0" err="1" smtClean="0"/>
              <a:t>дослідницьких</a:t>
            </a:r>
            <a:r>
              <a:rPr lang="ru-RU" dirty="0" smtClean="0"/>
              <a:t>  </a:t>
            </a:r>
            <a:r>
              <a:rPr lang="ru-RU" dirty="0" err="1" smtClean="0"/>
              <a:t>методів</a:t>
            </a:r>
            <a:r>
              <a:rPr lang="ru-RU" dirty="0" smtClean="0"/>
              <a:t>.</a:t>
            </a:r>
            <a:endParaRPr lang="uk-UA" dirty="0" smtClean="0"/>
          </a:p>
          <a:p>
            <a:pPr algn="just"/>
            <a:r>
              <a:rPr lang="ru-RU" dirty="0" smtClean="0"/>
              <a:t>Принцип 5: </a:t>
            </a:r>
            <a:r>
              <a:rPr lang="ru-RU" dirty="0" err="1" smtClean="0"/>
              <a:t>Колективна</a:t>
            </a:r>
            <a:r>
              <a:rPr lang="ru-RU" dirty="0" smtClean="0"/>
              <a:t> природа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головну</a:t>
            </a:r>
            <a:r>
              <a:rPr lang="ru-RU" dirty="0" smtClean="0"/>
              <a:t> </a:t>
            </a:r>
            <a:r>
              <a:rPr lang="ru-RU" dirty="0" err="1" smtClean="0"/>
              <a:t>динаміку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/>
              <a:t> </a:t>
            </a:r>
            <a:r>
              <a:rPr lang="ru-RU" dirty="0" err="1"/>
              <a:t>бібліотеки</a:t>
            </a:r>
            <a:r>
              <a:rPr lang="ru-RU" dirty="0"/>
              <a:t> ЗЗСО </a:t>
            </a:r>
            <a:r>
              <a:rPr lang="ru-RU" dirty="0" smtClean="0"/>
              <a:t>у культуру школы.</a:t>
            </a:r>
            <a:endParaRPr lang="uk-UA" dirty="0" smtClean="0"/>
          </a:p>
          <a:p>
            <a:pPr algn="just"/>
            <a:r>
              <a:rPr lang="ru-RU" dirty="0" smtClean="0"/>
              <a:t>Принцип 6: </a:t>
            </a:r>
            <a:r>
              <a:rPr lang="ru-RU" dirty="0" err="1" smtClean="0"/>
              <a:t>бібліотеки</a:t>
            </a:r>
            <a:r>
              <a:rPr lang="ru-RU" dirty="0" smtClean="0"/>
              <a:t> ЗЗСО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утвердженню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справедливості</a:t>
            </a:r>
            <a:r>
              <a:rPr lang="ru-RU" dirty="0" smtClean="0"/>
              <a:t> та </a:t>
            </a:r>
            <a:r>
              <a:rPr lang="ru-RU" dirty="0" err="1" smtClean="0"/>
              <a:t>підтримують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. </a:t>
            </a:r>
            <a:endParaRPr lang="uk-UA" dirty="0" smtClean="0"/>
          </a:p>
          <a:p>
            <a:pPr algn="just"/>
            <a:r>
              <a:rPr lang="ru-RU" dirty="0" smtClean="0"/>
              <a:t>Принцип 7: </a:t>
            </a:r>
            <a:r>
              <a:rPr lang="ru-RU" dirty="0" err="1"/>
              <a:t>бібліотеки</a:t>
            </a:r>
            <a:r>
              <a:rPr lang="ru-RU" dirty="0"/>
              <a:t> ЗЗСО </a:t>
            </a:r>
            <a:r>
              <a:rPr lang="ru-RU" dirty="0" err="1" smtClean="0"/>
              <a:t>обєднують</a:t>
            </a:r>
            <a:r>
              <a:rPr lang="ru-RU" dirty="0" smtClean="0"/>
              <a:t>  </a:t>
            </a:r>
            <a:r>
              <a:rPr lang="ru-RU" dirty="0" err="1" smtClean="0"/>
              <a:t>шкільне</a:t>
            </a:r>
            <a:r>
              <a:rPr lang="ru-RU" dirty="0" smtClean="0"/>
              <a:t> </a:t>
            </a:r>
            <a:r>
              <a:rPr lang="ru-RU" dirty="0" err="1" smtClean="0"/>
              <a:t>товариство</a:t>
            </a:r>
            <a:r>
              <a:rPr lang="ru-RU" dirty="0" smtClean="0"/>
              <a:t> з </a:t>
            </a:r>
            <a:r>
              <a:rPr lang="ru-RU" dirty="0" err="1" smtClean="0"/>
              <a:t>глобальним</a:t>
            </a:r>
            <a:r>
              <a:rPr lang="ru-RU" dirty="0" smtClean="0"/>
              <a:t> через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громадянського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на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соціальним</a:t>
            </a:r>
            <a:r>
              <a:rPr lang="ru-RU" dirty="0" smtClean="0"/>
              <a:t> </a:t>
            </a:r>
            <a:r>
              <a:rPr lang="ru-RU" dirty="0" err="1" smtClean="0"/>
              <a:t>навичкам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701232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Тренди майбутніх дій бібліотек ЗЗСО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— Фокус на надання  НАВЧАЛЬНОГО контенту;</a:t>
            </a:r>
          </a:p>
          <a:p>
            <a:pPr>
              <a:buNone/>
            </a:pPr>
            <a:r>
              <a:rPr lang="uk-UA" dirty="0" smtClean="0"/>
              <a:t>— Бібліотека як лабораторія для розвитку та впровадження освітніх </a:t>
            </a:r>
            <a:r>
              <a:rPr lang="uk-UA" dirty="0" smtClean="0"/>
              <a:t>методик</a:t>
            </a:r>
            <a:r>
              <a:rPr lang="uk-UA" dirty="0" smtClean="0"/>
              <a:t>;</a:t>
            </a:r>
          </a:p>
          <a:p>
            <a:pPr>
              <a:buNone/>
            </a:pPr>
            <a:r>
              <a:rPr lang="uk-UA" dirty="0" smtClean="0"/>
              <a:t>— Безперервна освіта і навчання;</a:t>
            </a:r>
          </a:p>
          <a:p>
            <a:pPr>
              <a:buNone/>
            </a:pPr>
            <a:r>
              <a:rPr lang="uk-UA" dirty="0" smtClean="0"/>
              <a:t>— Участь бібліотек  у </a:t>
            </a:r>
            <a:r>
              <a:rPr lang="uk-UA" dirty="0" smtClean="0"/>
              <a:t>суспільному  </a:t>
            </a:r>
            <a:r>
              <a:rPr lang="uk-UA" dirty="0" smtClean="0"/>
              <a:t>житті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594787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План дій на найближчу перспективу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Перегляд </a:t>
            </a:r>
            <a:r>
              <a:rPr lang="uk-UA" dirty="0" err="1" smtClean="0"/>
              <a:t>компетенцій</a:t>
            </a:r>
            <a:r>
              <a:rPr lang="uk-UA" dirty="0" smtClean="0"/>
              <a:t> педагогів-бібліотекарів та підвищення </a:t>
            </a:r>
            <a:r>
              <a:rPr lang="uk-UA" dirty="0" err="1" smtClean="0"/>
              <a:t>іх</a:t>
            </a:r>
            <a:r>
              <a:rPr lang="uk-UA" dirty="0" smtClean="0"/>
              <a:t> кваліфікації;</a:t>
            </a:r>
          </a:p>
          <a:p>
            <a:r>
              <a:rPr lang="uk-UA" dirty="0" smtClean="0"/>
              <a:t>Розробка хмарного сервісу для обміну даними (бази знань);</a:t>
            </a:r>
          </a:p>
          <a:p>
            <a:r>
              <a:rPr lang="uk-UA" dirty="0" smtClean="0"/>
              <a:t>Реорганізація фізичного простору бібліотеки, створення зон “різної  активності”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428624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Результат изображения для интернет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57" y="4077072"/>
            <a:ext cx="6097720" cy="265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339" y="1233250"/>
            <a:ext cx="576064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/>
              <a:t>Сучасна шкільна система має перестати </a:t>
            </a:r>
            <a:r>
              <a:rPr lang="uk-UA" sz="2400" dirty="0" smtClean="0"/>
              <a:t>бути системою </a:t>
            </a:r>
            <a:r>
              <a:rPr lang="uk-UA" sz="2400" dirty="0"/>
              <a:t>дублювання знань і перетворитися </a:t>
            </a:r>
            <a:r>
              <a:rPr lang="uk-UA" sz="2400" dirty="0" smtClean="0"/>
              <a:t>у </a:t>
            </a:r>
            <a:r>
              <a:rPr lang="uk-UA" sz="2400" dirty="0"/>
              <a:t>систему створення знань.</a:t>
            </a:r>
          </a:p>
          <a:p>
            <a:r>
              <a:rPr lang="uk-UA" sz="2400" dirty="0" err="1"/>
              <a:t>Джордс</a:t>
            </a:r>
            <a:r>
              <a:rPr lang="uk-UA" sz="2400" dirty="0"/>
              <a:t> Сіменс, </a:t>
            </a:r>
            <a:r>
              <a:rPr lang="uk-UA" sz="2400" i="1" dirty="0"/>
              <a:t>дослідник в галузі освіти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23659" y="166078"/>
            <a:ext cx="6096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2800" dirty="0"/>
              <a:t>Н</a:t>
            </a:r>
            <a:r>
              <a:rPr lang="uk-UA" sz="2800" dirty="0" smtClean="0"/>
              <a:t>авчання </a:t>
            </a:r>
            <a:r>
              <a:rPr lang="uk-UA" sz="2800" dirty="0"/>
              <a:t>відбувається  </a:t>
            </a:r>
            <a:r>
              <a:rPr lang="uk-UA" sz="2800" b="1" dirty="0"/>
              <a:t>не в одній, а в різних площинах</a:t>
            </a:r>
            <a:endParaRPr lang="uk-UA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52117" y="1484787"/>
            <a:ext cx="4416491" cy="1656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dirty="0">
                <a:solidFill>
                  <a:srgbClr val="FFFF00"/>
                </a:solidFill>
              </a:rPr>
              <a:t>С</a:t>
            </a:r>
            <a:r>
              <a:rPr lang="en-US" sz="2000" dirty="0" err="1">
                <a:solidFill>
                  <a:srgbClr val="FFFF00"/>
                </a:solidFill>
              </a:rPr>
              <a:t>ьогодні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здатність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отримати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знання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стає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найбільш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вагомою</a:t>
            </a:r>
            <a:r>
              <a:rPr lang="en-US" sz="2000" dirty="0">
                <a:solidFill>
                  <a:srgbClr val="FFFF00"/>
                </a:solidFill>
              </a:rPr>
              <a:t>,  </a:t>
            </a:r>
            <a:r>
              <a:rPr lang="en-US" sz="2000" dirty="0" err="1">
                <a:solidFill>
                  <a:srgbClr val="FFFF00"/>
                </a:solidFill>
              </a:rPr>
              <a:t>ніж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самі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знання</a:t>
            </a:r>
            <a:r>
              <a:rPr lang="uk-UA" sz="2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360" y="4437112"/>
            <a:ext cx="5088565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FFFF00"/>
                </a:solidFill>
              </a:rPr>
              <a:t>За оцінкою Всесвітнього банку (</a:t>
            </a:r>
            <a:r>
              <a:rPr lang="uk-UA" sz="2000" b="1" dirty="0" err="1">
                <a:solidFill>
                  <a:srgbClr val="FFFF00"/>
                </a:solidFill>
              </a:rPr>
              <a:t>WorldBank</a:t>
            </a:r>
            <a:r>
              <a:rPr lang="uk-UA" sz="2000" b="1" dirty="0">
                <a:solidFill>
                  <a:srgbClr val="FFFF00"/>
                </a:solidFill>
              </a:rPr>
              <a:t>, 2016), 65% сьогоднішніх учнів початкової школи  будуть працювати над завданнями, яких ще зовсім не існує.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7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019" y="6398516"/>
            <a:ext cx="2182816" cy="459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8106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Когнітивний напрям як можлива стратегія і тактика діяльності освітянської бібліотеки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95954560"/>
      </p:ext>
    </p:extLst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66800"/>
          </a:xfrm>
        </p:spPr>
        <p:txBody>
          <a:bodyPr>
            <a:normAutofit fontScale="90000"/>
          </a:bodyPr>
          <a:lstStyle/>
          <a:p>
            <a:r>
              <a:rPr lang="ru-RU" altLang="ru-RU" sz="4000" dirty="0" err="1" smtClean="0"/>
              <a:t>Дії</a:t>
            </a:r>
            <a:r>
              <a:rPr lang="ru-RU" altLang="ru-RU" sz="4000" dirty="0" smtClean="0"/>
              <a:t> </a:t>
            </a:r>
            <a:r>
              <a:rPr lang="ru-RU" altLang="ru-RU" sz="4000" dirty="0" err="1" smtClean="0"/>
              <a:t>бібліотечних</a:t>
            </a:r>
            <a:r>
              <a:rPr lang="ru-RU" altLang="ru-RU" sz="4000" dirty="0" smtClean="0"/>
              <a:t> «</a:t>
            </a:r>
            <a:r>
              <a:rPr lang="ru-RU" altLang="ru-RU" sz="4000" dirty="0" err="1" smtClean="0"/>
              <a:t>цифрових</a:t>
            </a:r>
            <a:r>
              <a:rPr lang="ru-RU" altLang="ru-RU" sz="4000" dirty="0" smtClean="0"/>
              <a:t> </a:t>
            </a:r>
            <a:r>
              <a:rPr lang="ru-RU" altLang="ru-RU" sz="4000" dirty="0" err="1" smtClean="0"/>
              <a:t>мігрантів</a:t>
            </a:r>
            <a:r>
              <a:rPr lang="ru-RU" altLang="ru-RU" sz="4000" dirty="0" smtClean="0"/>
              <a:t>» 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624419" y="1412875"/>
            <a:ext cx="10957983" cy="4997450"/>
          </a:xfrm>
        </p:spPr>
        <p:txBody>
          <a:bodyPr/>
          <a:lstStyle/>
          <a:p>
            <a:pPr algn="just"/>
            <a:r>
              <a:rPr lang="ru-RU" altLang="ru-RU" sz="2400" dirty="0" err="1" smtClean="0"/>
              <a:t>Навчити</a:t>
            </a:r>
            <a:r>
              <a:rPr lang="ru-RU" altLang="ru-RU" sz="2400" dirty="0" smtClean="0"/>
              <a:t> та </a:t>
            </a:r>
            <a:r>
              <a:rPr lang="ru-RU" altLang="ru-RU" sz="2400" dirty="0" err="1" smtClean="0"/>
              <a:t>залучити</a:t>
            </a:r>
            <a:r>
              <a:rPr lang="ru-RU" altLang="ru-RU" sz="2400" dirty="0" smtClean="0"/>
              <a:t> до </a:t>
            </a:r>
            <a:r>
              <a:rPr lang="ru-RU" altLang="ru-RU" sz="2400" dirty="0" err="1" smtClean="0"/>
              <a:t>читання</a:t>
            </a:r>
            <a:r>
              <a:rPr lang="ru-RU" altLang="ru-RU" sz="2400" dirty="0" smtClean="0"/>
              <a:t> через </a:t>
            </a:r>
            <a:r>
              <a:rPr lang="ru-RU" altLang="ru-RU" sz="2400" dirty="0" err="1" smtClean="0"/>
              <a:t>наявний</a:t>
            </a:r>
            <a:r>
              <a:rPr lang="ru-RU" altLang="ru-RU" sz="2400" dirty="0" smtClean="0"/>
              <a:t> широкий арсенал </a:t>
            </a:r>
            <a:r>
              <a:rPr lang="ru-RU" altLang="ru-RU" sz="2400" dirty="0" err="1" smtClean="0"/>
              <a:t>засобів</a:t>
            </a:r>
            <a:r>
              <a:rPr lang="ru-RU" altLang="ru-RU" sz="2400" dirty="0" smtClean="0"/>
              <a:t>, форм, </a:t>
            </a:r>
            <a:r>
              <a:rPr lang="ru-RU" altLang="ru-RU" sz="2400" dirty="0" err="1" smtClean="0"/>
              <a:t>методів</a:t>
            </a:r>
            <a:r>
              <a:rPr lang="ru-RU" altLang="ru-RU" sz="2400" dirty="0" smtClean="0"/>
              <a:t>, методик, </a:t>
            </a:r>
            <a:r>
              <a:rPr lang="ru-RU" altLang="ru-RU" sz="2400" dirty="0" err="1" smtClean="0"/>
              <a:t>прийомів</a:t>
            </a:r>
            <a:r>
              <a:rPr lang="ru-RU" altLang="ru-RU" sz="2400" dirty="0" smtClean="0"/>
              <a:t>. ЇХ ТРЕБА ЛИШЕ АДАПТУВАТИ ДО ЕЛЕКТРОННОГО СЕРЕДОВИЩА. </a:t>
            </a:r>
          </a:p>
          <a:p>
            <a:pPr algn="just"/>
            <a:r>
              <a:rPr lang="ru-RU" altLang="ru-RU" sz="2400" dirty="0" err="1" smtClean="0"/>
              <a:t>Формувати</a:t>
            </a:r>
            <a:r>
              <a:rPr lang="ru-RU" altLang="ru-RU" sz="2400" dirty="0" smtClean="0"/>
              <a:t>  </a:t>
            </a:r>
            <a:r>
              <a:rPr lang="ru-RU" altLang="ru-RU" sz="2400" dirty="0" err="1" smtClean="0"/>
              <a:t>соціокультурні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потребни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дітей</a:t>
            </a:r>
            <a:r>
              <a:rPr lang="ru-RU" altLang="ru-RU" sz="2400" dirty="0" smtClean="0"/>
              <a:t> та </a:t>
            </a:r>
            <a:r>
              <a:rPr lang="ru-RU" altLang="ru-RU" sz="2400" dirty="0" err="1" smtClean="0"/>
              <a:t>підлітків</a:t>
            </a:r>
            <a:r>
              <a:rPr lang="ru-RU" altLang="ru-RU" sz="2400" dirty="0" smtClean="0"/>
              <a:t> через </a:t>
            </a:r>
            <a:r>
              <a:rPr lang="ru-RU" altLang="ru-RU" sz="2400" dirty="0" err="1" smtClean="0"/>
              <a:t>поступове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розширення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їх</a:t>
            </a:r>
            <a:r>
              <a:rPr lang="ru-RU" altLang="ru-RU" sz="2400" dirty="0" smtClean="0"/>
              <a:t> кола </a:t>
            </a:r>
            <a:r>
              <a:rPr lang="ru-RU" altLang="ru-RU" sz="2400" dirty="0" err="1" smtClean="0"/>
              <a:t>читання</a:t>
            </a:r>
            <a:r>
              <a:rPr lang="ru-RU" altLang="ru-RU" sz="2400" dirty="0" smtClean="0"/>
              <a:t>; </a:t>
            </a:r>
          </a:p>
          <a:p>
            <a:pPr algn="just"/>
            <a:r>
              <a:rPr lang="ru-RU" altLang="ru-RU" sz="2400" dirty="0" err="1" smtClean="0"/>
              <a:t>Розвивати</a:t>
            </a:r>
            <a:r>
              <a:rPr lang="ru-RU" altLang="ru-RU" sz="2400" dirty="0" smtClean="0"/>
              <a:t>  </a:t>
            </a:r>
            <a:r>
              <a:rPr lang="ru-RU" altLang="ru-RU" sz="2400" dirty="0" err="1" smtClean="0"/>
              <a:t>навички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інформаційної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діяльності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заради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соціалізації</a:t>
            </a:r>
            <a:r>
              <a:rPr lang="ru-RU" altLang="ru-RU" sz="2400" dirty="0" smtClean="0"/>
              <a:t> та </a:t>
            </a:r>
            <a:r>
              <a:rPr lang="ru-RU" altLang="ru-RU" sz="2400" dirty="0" err="1" smtClean="0"/>
              <a:t>індивідуалізації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особистості</a:t>
            </a:r>
            <a:r>
              <a:rPr lang="ru-RU" altLang="ru-RU" sz="2400" dirty="0" smtClean="0"/>
              <a:t>.</a:t>
            </a:r>
          </a:p>
          <a:p>
            <a:pPr algn="just"/>
            <a:r>
              <a:rPr lang="ru-RU" altLang="ru-RU" sz="2400" dirty="0" smtClean="0"/>
              <a:t>Через </a:t>
            </a:r>
            <a:r>
              <a:rPr lang="ru-RU" altLang="ru-RU" sz="2400" dirty="0" err="1" smtClean="0"/>
              <a:t>активну</a:t>
            </a:r>
            <a:r>
              <a:rPr lang="ru-RU" altLang="ru-RU" sz="2400" dirty="0" smtClean="0"/>
              <a:t> участь </a:t>
            </a:r>
            <a:r>
              <a:rPr lang="ru-RU" altLang="ru-RU" sz="2400" dirty="0" err="1" smtClean="0"/>
              <a:t>користувачів</a:t>
            </a:r>
            <a:r>
              <a:rPr lang="ru-RU" altLang="ru-RU" sz="2400" dirty="0" smtClean="0"/>
              <a:t>  у </a:t>
            </a:r>
            <a:r>
              <a:rPr lang="ru-RU" altLang="ru-RU" sz="2400" dirty="0" err="1" smtClean="0"/>
              <a:t>життєдіяльності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бібліотеки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сприяти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побудові</a:t>
            </a:r>
            <a:r>
              <a:rPr lang="ru-RU" altLang="ru-RU" sz="2400" dirty="0" smtClean="0"/>
              <a:t> ними </a:t>
            </a:r>
            <a:r>
              <a:rPr lang="ru-RU" altLang="ru-RU" sz="2400" dirty="0" err="1" smtClean="0"/>
              <a:t>власного</a:t>
            </a:r>
            <a:r>
              <a:rPr lang="ru-RU" altLang="ru-RU" sz="2400" dirty="0" smtClean="0"/>
              <a:t> шляху </a:t>
            </a:r>
            <a:r>
              <a:rPr lang="ru-RU" altLang="ru-RU" sz="2400" dirty="0" err="1" smtClean="0"/>
              <a:t>пізнання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світу</a:t>
            </a:r>
            <a:r>
              <a:rPr lang="ru-RU" altLang="ru-RU" sz="2400" dirty="0" smtClean="0"/>
              <a:t>.</a:t>
            </a:r>
          </a:p>
          <a:p>
            <a:pPr algn="just"/>
            <a:endParaRPr lang="ru-RU" altLang="ru-RU" sz="2400" dirty="0"/>
          </a:p>
          <a:p>
            <a:pPr algn="just"/>
            <a:r>
              <a:rPr lang="ru-RU" altLang="ru-RU" sz="2400" dirty="0" err="1" smtClean="0">
                <a:solidFill>
                  <a:schemeClr val="accent2"/>
                </a:solidFill>
              </a:rPr>
              <a:t>Е</a:t>
            </a:r>
            <a:r>
              <a:rPr lang="ru-RU" altLang="ru-RU" sz="2400" dirty="0" err="1" smtClean="0">
                <a:solidFill>
                  <a:srgbClr val="FF6600"/>
                </a:solidFill>
              </a:rPr>
              <a:t>фективна</a:t>
            </a:r>
            <a:r>
              <a:rPr lang="ru-RU" altLang="ru-RU" sz="2400" dirty="0" smtClean="0">
                <a:solidFill>
                  <a:srgbClr val="FF6600"/>
                </a:solidFill>
              </a:rPr>
              <a:t> </a:t>
            </a:r>
            <a:r>
              <a:rPr lang="ru-RU" altLang="ru-RU" sz="2400" dirty="0" err="1" smtClean="0">
                <a:solidFill>
                  <a:srgbClr val="FF6600"/>
                </a:solidFill>
              </a:rPr>
              <a:t>діяльність</a:t>
            </a:r>
            <a:r>
              <a:rPr lang="ru-RU" altLang="ru-RU" sz="2400" dirty="0" smtClean="0">
                <a:solidFill>
                  <a:srgbClr val="FF6600"/>
                </a:solidFill>
              </a:rPr>
              <a:t> у реальному та </a:t>
            </a:r>
            <a:r>
              <a:rPr lang="ru-RU" altLang="ru-RU" sz="2400" dirty="0" err="1" smtClean="0">
                <a:solidFill>
                  <a:srgbClr val="FF6600"/>
                </a:solidFill>
              </a:rPr>
              <a:t>віртуальному</a:t>
            </a:r>
            <a:r>
              <a:rPr lang="ru-RU" altLang="ru-RU" sz="2400" dirty="0" smtClean="0">
                <a:solidFill>
                  <a:srgbClr val="FF6600"/>
                </a:solidFill>
              </a:rPr>
              <a:t> </a:t>
            </a:r>
            <a:r>
              <a:rPr lang="ru-RU" altLang="ru-RU" sz="2400" dirty="0" err="1" smtClean="0">
                <a:solidFill>
                  <a:srgbClr val="FF6600"/>
                </a:solidFill>
              </a:rPr>
              <a:t>інформаційно-освітньому</a:t>
            </a:r>
            <a:r>
              <a:rPr lang="ru-RU" altLang="ru-RU" sz="2400" dirty="0" smtClean="0">
                <a:solidFill>
                  <a:srgbClr val="FF6600"/>
                </a:solidFill>
              </a:rPr>
              <a:t> </a:t>
            </a:r>
            <a:r>
              <a:rPr lang="ru-RU" altLang="ru-RU" sz="2400" dirty="0" err="1" smtClean="0">
                <a:solidFill>
                  <a:srgbClr val="FF6600"/>
                </a:solidFill>
              </a:rPr>
              <a:t>просторі</a:t>
            </a:r>
            <a:endParaRPr lang="ru-RU" altLang="ru-RU" sz="24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6167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s://habrastorage.org/getpro/habr/post_images/f83/ff7/5e2/f83ff75e20693a3417156acd3c6f41e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600" y="1635125"/>
            <a:ext cx="89408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84676569"/>
      </p:ext>
    </p:extLst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Можливі дії бібліотек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Допомога тим, хто навчає,</a:t>
            </a:r>
          </a:p>
          <a:p>
            <a:endParaRPr lang="uk-UA" sz="4000" dirty="0" smtClean="0"/>
          </a:p>
          <a:p>
            <a:r>
              <a:rPr lang="uk-UA" sz="4000" dirty="0" smtClean="0"/>
              <a:t>Допомога тим, хто навчається</a:t>
            </a:r>
            <a:endParaRPr lang="uk-UA" sz="4000" dirty="0"/>
          </a:p>
        </p:txBody>
      </p:sp>
    </p:spTree>
    <p:extLst>
      <p:ext uri="{BB962C8B-B14F-4D97-AF65-F5344CB8AC3E}">
        <p14:creationId xmlns="" xmlns:p14="http://schemas.microsoft.com/office/powerpoint/2010/main" val="2554382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Інформаційне забезпечення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Законодавча база освіти (від  державних до регіональних документів),</a:t>
            </a:r>
          </a:p>
          <a:p>
            <a:r>
              <a:rPr lang="uk-UA" dirty="0" smtClean="0"/>
              <a:t>Навчальні програми,</a:t>
            </a:r>
          </a:p>
          <a:p>
            <a:r>
              <a:rPr lang="uk-UA" dirty="0" smtClean="0"/>
              <a:t>Підручники,</a:t>
            </a:r>
          </a:p>
          <a:p>
            <a:r>
              <a:rPr lang="uk-UA" dirty="0" smtClean="0"/>
              <a:t>База даних науковців та практиків, які вивчають  конкретні питання,</a:t>
            </a:r>
          </a:p>
          <a:p>
            <a:r>
              <a:rPr lang="uk-UA" dirty="0" smtClean="0"/>
              <a:t>Первинні та вторинні матеріали про інноваційні та найкращі методики, технології, прийми та засоби </a:t>
            </a:r>
            <a:r>
              <a:rPr lang="uk-UA" dirty="0" smtClean="0"/>
              <a:t>навчання.</a:t>
            </a:r>
          </a:p>
          <a:p>
            <a:r>
              <a:rPr lang="uk-UA" dirty="0" smtClean="0"/>
              <a:t>Перелік та можливі першоджерела періодичних педагогічних видань,</a:t>
            </a:r>
          </a:p>
          <a:p>
            <a:r>
              <a:rPr lang="uk-UA" dirty="0" smtClean="0"/>
              <a:t>Посилання на сайти та </a:t>
            </a:r>
            <a:r>
              <a:rPr lang="uk-UA" dirty="0" err="1" smtClean="0"/>
              <a:t>блоги</a:t>
            </a:r>
            <a:r>
              <a:rPr lang="uk-UA" dirty="0" smtClean="0"/>
              <a:t>  педагогічної тематики,</a:t>
            </a:r>
          </a:p>
          <a:p>
            <a:r>
              <a:rPr lang="uk-UA" dirty="0" err="1" smtClean="0"/>
              <a:t>Медійна</a:t>
            </a:r>
            <a:r>
              <a:rPr lang="uk-UA" dirty="0" smtClean="0"/>
              <a:t> продукція на допомогу навчальному процесу,</a:t>
            </a:r>
          </a:p>
          <a:p>
            <a:r>
              <a:rPr lang="uk-UA" dirty="0" smtClean="0"/>
              <a:t>…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55382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Потенційна аудиторія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800" dirty="0" smtClean="0">
                <a:solidFill>
                  <a:srgbClr val="FF0000"/>
                </a:solidFill>
              </a:rPr>
              <a:t>Учні з підвищеною мотивацією</a:t>
            </a:r>
          </a:p>
          <a:p>
            <a:pPr algn="ctr">
              <a:buNone/>
            </a:pPr>
            <a:r>
              <a:rPr lang="uk-UA" sz="4800" dirty="0" smtClean="0">
                <a:solidFill>
                  <a:srgbClr val="FF0000"/>
                </a:solidFill>
              </a:rPr>
              <a:t> до навчання</a:t>
            </a:r>
            <a:endParaRPr lang="uk-UA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бібліотеки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Стратегія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Створення класу № 1 як </a:t>
            </a:r>
            <a:r>
              <a:rPr lang="uk-UA" dirty="0" err="1" smtClean="0"/>
              <a:t>надпредметного</a:t>
            </a:r>
            <a:r>
              <a:rPr lang="uk-UA" dirty="0" smtClean="0"/>
              <a:t> кабінету </a:t>
            </a:r>
          </a:p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Тактика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 smtClean="0"/>
              <a:t>Максимальне задоволення інформаційних потреб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solidFill>
                  <a:srgbClr val="FF0000"/>
                </a:solidFill>
              </a:rPr>
              <a:t>Потрібні вчителі-бібліотекарі, які можуть кваліфіковано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smtClean="0"/>
              <a:t>навчати учнів прийомам, стратегіям роботи з текстом на матеріалах шкільних підручників із різних предметів і додаткових матеріалів; </a:t>
            </a:r>
          </a:p>
          <a:p>
            <a:pPr algn="just"/>
            <a:r>
              <a:rPr lang="uk-UA" dirty="0" smtClean="0"/>
              <a:t>індивідуально допомагати слабким учням; </a:t>
            </a:r>
          </a:p>
          <a:p>
            <a:pPr algn="just"/>
            <a:r>
              <a:rPr lang="uk-UA" dirty="0" smtClean="0"/>
              <a:t>вивчати якість читання;</a:t>
            </a:r>
          </a:p>
          <a:p>
            <a:pPr algn="just"/>
            <a:r>
              <a:rPr lang="uk-UA" dirty="0" smtClean="0"/>
              <a:t>залучати школярів до читання та інформаційної діяльності; </a:t>
            </a:r>
          </a:p>
          <a:p>
            <a:pPr algn="just"/>
            <a:r>
              <a:rPr lang="uk-UA" dirty="0" smtClean="0"/>
              <a:t>організовувати позакласне читання учнів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200566195"/>
      </p:ext>
    </p:extLst>
  </p:cSld>
  <p:clrMapOvr>
    <a:masterClrMapping/>
  </p:clrMapOvr>
  <p:transition spd="slow"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103" y="227029"/>
            <a:ext cx="1042643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 smtClean="0">
                <a:solidFill>
                  <a:srgbClr val="124262"/>
                </a:solidFill>
              </a:rPr>
              <a:t>Ц</a:t>
            </a:r>
            <a:r>
              <a:rPr lang="uk-UA" sz="3600" spc="-15" dirty="0" smtClean="0">
                <a:solidFill>
                  <a:srgbClr val="124262"/>
                </a:solidFill>
              </a:rPr>
              <a:t>і</a:t>
            </a:r>
            <a:r>
              <a:rPr sz="3600" spc="-15" dirty="0" smtClean="0">
                <a:solidFill>
                  <a:srgbClr val="124262"/>
                </a:solidFill>
              </a:rPr>
              <a:t>л</a:t>
            </a:r>
            <a:r>
              <a:rPr lang="uk-UA" sz="3600" spc="-15" dirty="0" smtClean="0">
                <a:solidFill>
                  <a:srgbClr val="124262"/>
                </a:solidFill>
              </a:rPr>
              <a:t>і</a:t>
            </a:r>
            <a:r>
              <a:rPr sz="3600" spc="-15" dirty="0" err="1" smtClean="0">
                <a:solidFill>
                  <a:srgbClr val="124262"/>
                </a:solidFill>
              </a:rPr>
              <a:t>сне</a:t>
            </a:r>
            <a:r>
              <a:rPr sz="3600" spc="-15" dirty="0" smtClean="0">
                <a:solidFill>
                  <a:srgbClr val="124262"/>
                </a:solidFill>
              </a:rPr>
              <a:t> </a:t>
            </a:r>
            <a:r>
              <a:rPr sz="3600" spc="-10" dirty="0" smtClean="0">
                <a:solidFill>
                  <a:srgbClr val="124262"/>
                </a:solidFill>
              </a:rPr>
              <a:t>м</a:t>
            </a:r>
            <a:r>
              <a:rPr lang="uk-UA" sz="3600" spc="-10" dirty="0" err="1" smtClean="0">
                <a:solidFill>
                  <a:srgbClr val="124262"/>
                </a:solidFill>
              </a:rPr>
              <a:t>ислення</a:t>
            </a:r>
            <a:r>
              <a:rPr sz="3600" spc="-10" dirty="0" smtClean="0">
                <a:solidFill>
                  <a:srgbClr val="124262"/>
                </a:solidFill>
              </a:rPr>
              <a:t>, </a:t>
            </a:r>
            <a:r>
              <a:rPr lang="uk-UA" sz="3600" spc="-10" dirty="0" smtClean="0">
                <a:solidFill>
                  <a:srgbClr val="124262"/>
                </a:solidFill>
              </a:rPr>
              <a:t>або “</a:t>
            </a:r>
            <a:r>
              <a:rPr sz="3600" spc="-45" dirty="0" err="1" smtClean="0">
                <a:solidFill>
                  <a:srgbClr val="124262"/>
                </a:solidFill>
              </a:rPr>
              <a:t>золот</a:t>
            </a:r>
            <a:r>
              <a:rPr lang="uk-UA" sz="3600" spc="-45" dirty="0" smtClean="0">
                <a:solidFill>
                  <a:srgbClr val="124262"/>
                </a:solidFill>
              </a:rPr>
              <a:t>и</a:t>
            </a:r>
            <a:r>
              <a:rPr sz="3600" spc="-45" dirty="0" smtClean="0">
                <a:solidFill>
                  <a:srgbClr val="124262"/>
                </a:solidFill>
              </a:rPr>
              <a:t>й </a:t>
            </a:r>
            <a:r>
              <a:rPr sz="3600" spc="-15" dirty="0" err="1" smtClean="0">
                <a:solidFill>
                  <a:srgbClr val="124262"/>
                </a:solidFill>
              </a:rPr>
              <a:t>ключик</a:t>
            </a:r>
            <a:r>
              <a:rPr lang="uk-UA" sz="3600" spc="-15" dirty="0" smtClean="0">
                <a:solidFill>
                  <a:srgbClr val="124262"/>
                </a:solidFill>
              </a:rPr>
              <a:t>"</a:t>
            </a:r>
            <a:r>
              <a:rPr sz="3600" spc="120" dirty="0" smtClean="0">
                <a:solidFill>
                  <a:srgbClr val="124262"/>
                </a:solidFill>
              </a:rPr>
              <a:t> </a:t>
            </a:r>
            <a:r>
              <a:rPr sz="3600" spc="-25" dirty="0" err="1" smtClean="0">
                <a:solidFill>
                  <a:srgbClr val="124262"/>
                </a:solidFill>
              </a:rPr>
              <a:t>творч</a:t>
            </a:r>
            <a:r>
              <a:rPr lang="uk-UA" sz="3600" spc="-25" dirty="0" smtClean="0">
                <a:solidFill>
                  <a:srgbClr val="124262"/>
                </a:solidFill>
              </a:rPr>
              <a:t>ості</a:t>
            </a:r>
            <a:endParaRPr sz="3600" spc="-25" dirty="0">
              <a:solidFill>
                <a:srgbClr val="124262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3041" y="2211240"/>
            <a:ext cx="2509515" cy="2972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71800" y="2019759"/>
            <a:ext cx="7920201" cy="24057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indent="-287020">
              <a:lnSpc>
                <a:spcPct val="100000"/>
              </a:lnSpc>
              <a:spcBef>
                <a:spcPts val="100"/>
              </a:spcBef>
              <a:buClr>
                <a:srgbClr val="2C3493"/>
              </a:buClr>
              <a:buFont typeface="Arial"/>
              <a:buChar char="•"/>
              <a:tabLst>
                <a:tab pos="337185" algn="l"/>
                <a:tab pos="337820" algn="l"/>
              </a:tabLst>
            </a:pPr>
            <a:r>
              <a:rPr sz="2400" b="1" spc="-200" dirty="0" smtClean="0">
                <a:solidFill>
                  <a:srgbClr val="124262"/>
                </a:solidFill>
                <a:latin typeface="Arial"/>
                <a:cs typeface="Arial"/>
              </a:rPr>
              <a:t>Ц</a:t>
            </a:r>
            <a:r>
              <a:rPr lang="uk-UA" sz="2400" b="1" spc="-200" dirty="0" smtClean="0">
                <a:solidFill>
                  <a:srgbClr val="124262"/>
                </a:solidFill>
                <a:latin typeface="Arial"/>
                <a:cs typeface="Arial"/>
              </a:rPr>
              <a:t>і</a:t>
            </a:r>
            <a:r>
              <a:rPr sz="2400" b="1" spc="-200" dirty="0" smtClean="0">
                <a:solidFill>
                  <a:srgbClr val="124262"/>
                </a:solidFill>
                <a:latin typeface="Arial"/>
                <a:cs typeface="Arial"/>
              </a:rPr>
              <a:t>л</a:t>
            </a:r>
            <a:r>
              <a:rPr lang="uk-UA" sz="2400" b="1" spc="-200" dirty="0" smtClean="0">
                <a:solidFill>
                  <a:srgbClr val="124262"/>
                </a:solidFill>
                <a:latin typeface="Arial"/>
                <a:cs typeface="Arial"/>
              </a:rPr>
              <a:t>і</a:t>
            </a:r>
            <a:r>
              <a:rPr sz="2400" b="1" spc="-200" dirty="0" err="1" smtClean="0">
                <a:solidFill>
                  <a:srgbClr val="124262"/>
                </a:solidFill>
                <a:latin typeface="Arial"/>
                <a:cs typeface="Arial"/>
              </a:rPr>
              <a:t>сне</a:t>
            </a:r>
            <a:r>
              <a:rPr sz="2400" b="1" spc="-200" dirty="0" smtClean="0">
                <a:solidFill>
                  <a:srgbClr val="124262"/>
                </a:solidFill>
                <a:latin typeface="Arial"/>
                <a:cs typeface="Arial"/>
              </a:rPr>
              <a:t> </a:t>
            </a:r>
            <a:r>
              <a:rPr sz="2400" b="1" spc="-175" dirty="0" smtClean="0">
                <a:solidFill>
                  <a:srgbClr val="124262"/>
                </a:solidFill>
                <a:latin typeface="Arial"/>
                <a:cs typeface="Arial"/>
              </a:rPr>
              <a:t>м</a:t>
            </a:r>
            <a:r>
              <a:rPr lang="uk-UA" sz="2400" b="1" spc="-175" dirty="0" err="1" smtClean="0">
                <a:solidFill>
                  <a:srgbClr val="124262"/>
                </a:solidFill>
                <a:latin typeface="Arial"/>
                <a:cs typeface="Arial"/>
              </a:rPr>
              <a:t>ислення</a:t>
            </a:r>
            <a:r>
              <a:rPr lang="uk-UA" sz="2400" b="1" spc="-175" dirty="0" smtClean="0">
                <a:solidFill>
                  <a:srgbClr val="124262"/>
                </a:solidFill>
                <a:latin typeface="Arial"/>
                <a:cs typeface="Arial"/>
              </a:rPr>
              <a:t> дозволяє сприймати та обробляти на багато порядків більше і</a:t>
            </a:r>
            <a:r>
              <a:rPr sz="2400" b="1" spc="-175" dirty="0" err="1" smtClean="0">
                <a:solidFill>
                  <a:srgbClr val="124262"/>
                </a:solidFill>
                <a:latin typeface="Arial"/>
                <a:cs typeface="Arial"/>
              </a:rPr>
              <a:t>нформац</a:t>
            </a:r>
            <a:r>
              <a:rPr lang="uk-UA" sz="2400" b="1" spc="-175" dirty="0" err="1" smtClean="0">
                <a:solidFill>
                  <a:srgbClr val="124262"/>
                </a:solidFill>
                <a:latin typeface="Arial"/>
                <a:cs typeface="Arial"/>
              </a:rPr>
              <a:t>ії</a:t>
            </a:r>
            <a:r>
              <a:rPr lang="uk-UA" sz="2400" b="1" spc="-175" dirty="0" smtClean="0">
                <a:solidFill>
                  <a:srgbClr val="124262"/>
                </a:solidFill>
                <a:latin typeface="Arial"/>
                <a:cs typeface="Arial"/>
              </a:rPr>
              <a:t> за одиницю часу</a:t>
            </a:r>
            <a:r>
              <a:rPr sz="2400" b="1" spc="-155" dirty="0" smtClean="0">
                <a:solidFill>
                  <a:srgbClr val="124262"/>
                </a:solidFill>
                <a:latin typeface="Arial"/>
                <a:cs typeface="Arial"/>
              </a:rPr>
              <a:t> </a:t>
            </a:r>
            <a:r>
              <a:rPr sz="2400" b="1" spc="-90" dirty="0">
                <a:solidFill>
                  <a:srgbClr val="124262"/>
                </a:solidFill>
                <a:latin typeface="Arial"/>
                <a:cs typeface="Arial"/>
              </a:rPr>
              <a:t>(i</a:t>
            </a:r>
            <a:r>
              <a:rPr sz="2400" b="1" spc="-135" baseline="24305" dirty="0">
                <a:solidFill>
                  <a:srgbClr val="124262"/>
                </a:solidFill>
                <a:latin typeface="Arial"/>
                <a:cs typeface="Arial"/>
              </a:rPr>
              <a:t>n </a:t>
            </a:r>
            <a:r>
              <a:rPr sz="2400" b="1" spc="-140" dirty="0">
                <a:solidFill>
                  <a:srgbClr val="124262"/>
                </a:solidFill>
                <a:latin typeface="Arial"/>
                <a:cs typeface="Arial"/>
              </a:rPr>
              <a:t>: </a:t>
            </a:r>
            <a:r>
              <a:rPr sz="2400" b="1" spc="-30" dirty="0">
                <a:solidFill>
                  <a:srgbClr val="124262"/>
                </a:solidFill>
                <a:latin typeface="Arial"/>
                <a:cs typeface="Arial"/>
              </a:rPr>
              <a:t>t), </a:t>
            </a:r>
            <a:r>
              <a:rPr lang="uk-UA" sz="2400" b="1" spc="-30" dirty="0" smtClean="0">
                <a:solidFill>
                  <a:srgbClr val="124262"/>
                </a:solidFill>
                <a:latin typeface="Arial"/>
                <a:cs typeface="Arial"/>
              </a:rPr>
              <a:t>ніж при лінійному мисленні </a:t>
            </a:r>
            <a:r>
              <a:rPr sz="2400" b="1" spc="-70" dirty="0" smtClean="0">
                <a:solidFill>
                  <a:srgbClr val="124262"/>
                </a:solidFill>
                <a:latin typeface="Arial"/>
                <a:cs typeface="Arial"/>
              </a:rPr>
              <a:t>(</a:t>
            </a:r>
            <a:r>
              <a:rPr sz="2400" b="1" spc="-70" dirty="0">
                <a:solidFill>
                  <a:srgbClr val="124262"/>
                </a:solidFill>
                <a:latin typeface="Arial"/>
                <a:cs typeface="Arial"/>
              </a:rPr>
              <a:t>i </a:t>
            </a:r>
            <a:r>
              <a:rPr sz="2400" b="1" spc="-140" dirty="0">
                <a:solidFill>
                  <a:srgbClr val="124262"/>
                </a:solidFill>
                <a:latin typeface="Arial"/>
                <a:cs typeface="Arial"/>
              </a:rPr>
              <a:t>:</a:t>
            </a:r>
            <a:r>
              <a:rPr sz="2400" b="1" spc="-125" dirty="0">
                <a:solidFill>
                  <a:srgbClr val="124262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124262"/>
                </a:solidFill>
                <a:latin typeface="Arial"/>
                <a:cs typeface="Arial"/>
              </a:rPr>
              <a:t>t).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 dirty="0">
              <a:latin typeface="Arial"/>
              <a:cs typeface="Arial"/>
            </a:endParaRPr>
          </a:p>
          <a:p>
            <a:pPr marL="337185" marR="552450" indent="-287020">
              <a:lnSpc>
                <a:spcPct val="100000"/>
              </a:lnSpc>
              <a:buClr>
                <a:srgbClr val="2C3493"/>
              </a:buClr>
              <a:buFont typeface="Arial"/>
              <a:buChar char="•"/>
              <a:tabLst>
                <a:tab pos="337185" algn="l"/>
                <a:tab pos="337820" algn="l"/>
              </a:tabLst>
            </a:pPr>
            <a:r>
              <a:rPr sz="2400" b="1" spc="-200" dirty="0" smtClean="0">
                <a:solidFill>
                  <a:srgbClr val="124262"/>
                </a:solidFill>
                <a:latin typeface="Arial"/>
                <a:cs typeface="Arial"/>
              </a:rPr>
              <a:t>Ц</a:t>
            </a:r>
            <a:r>
              <a:rPr lang="uk-UA" sz="2400" b="1" spc="-200" dirty="0" err="1" smtClean="0">
                <a:solidFill>
                  <a:srgbClr val="124262"/>
                </a:solidFill>
                <a:latin typeface="Arial"/>
                <a:cs typeface="Arial"/>
              </a:rPr>
              <a:t>ілісне</a:t>
            </a:r>
            <a:r>
              <a:rPr lang="uk-UA" sz="2400" b="1" spc="-200" dirty="0" smtClean="0">
                <a:solidFill>
                  <a:srgbClr val="124262"/>
                </a:solidFill>
                <a:latin typeface="Arial"/>
                <a:cs typeface="Arial"/>
              </a:rPr>
              <a:t> мислення забезпечується </a:t>
            </a:r>
            <a:r>
              <a:rPr sz="2400" b="1" spc="-210" dirty="0" smtClean="0">
                <a:solidFill>
                  <a:srgbClr val="124262"/>
                </a:solidFill>
                <a:latin typeface="Arial"/>
                <a:cs typeface="Arial"/>
              </a:rPr>
              <a:t> </a:t>
            </a:r>
            <a:r>
              <a:rPr sz="2400" b="1" spc="-135" dirty="0" smtClean="0">
                <a:solidFill>
                  <a:srgbClr val="124262"/>
                </a:solidFill>
                <a:latin typeface="Arial"/>
                <a:cs typeface="Arial"/>
              </a:rPr>
              <a:t>5-8-</a:t>
            </a:r>
            <a:r>
              <a:rPr lang="uk-UA" sz="2400" b="1" spc="-135" dirty="0" smtClean="0">
                <a:solidFill>
                  <a:srgbClr val="124262"/>
                </a:solidFill>
                <a:latin typeface="Arial"/>
                <a:cs typeface="Arial"/>
              </a:rPr>
              <a:t>и</a:t>
            </a:r>
            <a:r>
              <a:rPr sz="2400" b="1" spc="-135" dirty="0" smtClean="0">
                <a:solidFill>
                  <a:srgbClr val="124262"/>
                </a:solidFill>
                <a:latin typeface="Arial"/>
                <a:cs typeface="Arial"/>
              </a:rPr>
              <a:t>м </a:t>
            </a:r>
            <a:r>
              <a:rPr sz="2400" b="1" spc="-150" dirty="0">
                <a:solidFill>
                  <a:srgbClr val="124262"/>
                </a:solidFill>
                <a:latin typeface="Arial"/>
                <a:cs typeface="Arial"/>
              </a:rPr>
              <a:t>контурами </a:t>
            </a:r>
            <a:r>
              <a:rPr sz="2400" b="1" spc="-200" dirty="0" err="1">
                <a:solidFill>
                  <a:srgbClr val="124262"/>
                </a:solidFill>
                <a:latin typeface="Arial"/>
                <a:cs typeface="Arial"/>
              </a:rPr>
              <a:t>головного</a:t>
            </a:r>
            <a:r>
              <a:rPr sz="2400" b="1" spc="-200" dirty="0">
                <a:solidFill>
                  <a:srgbClr val="124262"/>
                </a:solidFill>
                <a:latin typeface="Arial"/>
                <a:cs typeface="Arial"/>
              </a:rPr>
              <a:t> </a:t>
            </a:r>
            <a:r>
              <a:rPr sz="2400" b="1" spc="-150" dirty="0" err="1" smtClean="0">
                <a:solidFill>
                  <a:srgbClr val="124262"/>
                </a:solidFill>
                <a:latin typeface="Arial"/>
                <a:cs typeface="Arial"/>
              </a:rPr>
              <a:t>моз</a:t>
            </a:r>
            <a:r>
              <a:rPr lang="uk-UA" sz="2400" b="1" spc="-150" dirty="0" err="1" smtClean="0">
                <a:solidFill>
                  <a:srgbClr val="124262"/>
                </a:solidFill>
                <a:latin typeface="Arial"/>
                <a:cs typeface="Arial"/>
              </a:rPr>
              <a:t>ку</a:t>
            </a:r>
            <a:r>
              <a:rPr lang="uk-UA" sz="2400" b="1" spc="-150" dirty="0" smtClean="0">
                <a:solidFill>
                  <a:srgbClr val="124262"/>
                </a:solidFill>
                <a:latin typeface="Arial"/>
                <a:cs typeface="Arial"/>
              </a:rPr>
              <a:t> людини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5979287" y="6631975"/>
            <a:ext cx="204471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5" dirty="0"/>
              <a:pPr marL="38100">
                <a:lnSpc>
                  <a:spcPts val="1045"/>
                </a:lnSpc>
              </a:pPr>
              <a:t>35</a:t>
            </a:fld>
            <a:endParaRPr spc="-55" dirty="0"/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Література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 err="1" smtClean="0"/>
              <a:t>Култхау</a:t>
            </a:r>
            <a:r>
              <a:rPr lang="uk-UA" dirty="0" smtClean="0"/>
              <a:t>, </a:t>
            </a:r>
            <a:r>
              <a:rPr lang="uk-UA" dirty="0" err="1" smtClean="0"/>
              <a:t>Кэрол</a:t>
            </a:r>
            <a:r>
              <a:rPr lang="uk-UA" dirty="0" smtClean="0"/>
              <a:t> С. </a:t>
            </a:r>
            <a:r>
              <a:rPr lang="uk-UA" dirty="0" err="1" smtClean="0"/>
              <a:t>Управляемая</a:t>
            </a:r>
            <a:r>
              <a:rPr lang="uk-UA" dirty="0" smtClean="0"/>
              <a:t> </a:t>
            </a:r>
            <a:r>
              <a:rPr lang="uk-UA" dirty="0" err="1" smtClean="0"/>
              <a:t>проектно-поисковая</a:t>
            </a:r>
            <a:r>
              <a:rPr lang="uk-UA" dirty="0" smtClean="0"/>
              <a:t> </a:t>
            </a:r>
            <a:r>
              <a:rPr lang="uk-UA" dirty="0" err="1" smtClean="0"/>
              <a:t>деятельность</a:t>
            </a:r>
            <a:r>
              <a:rPr lang="uk-UA" dirty="0" smtClean="0"/>
              <a:t> в </a:t>
            </a:r>
            <a:r>
              <a:rPr lang="uk-UA" dirty="0" err="1" smtClean="0"/>
              <a:t>школе</a:t>
            </a:r>
            <a:r>
              <a:rPr lang="uk-UA" dirty="0" smtClean="0"/>
              <a:t> XXI </a:t>
            </a:r>
            <a:r>
              <a:rPr lang="uk-UA" dirty="0" err="1" smtClean="0"/>
              <a:t>века</a:t>
            </a:r>
            <a:r>
              <a:rPr lang="uk-UA" dirty="0" smtClean="0"/>
              <a:t>: В </a:t>
            </a:r>
            <a:r>
              <a:rPr lang="uk-UA" dirty="0" err="1" smtClean="0"/>
              <a:t>помощь</a:t>
            </a:r>
            <a:r>
              <a:rPr lang="uk-UA" dirty="0" smtClean="0"/>
              <a:t> </a:t>
            </a:r>
            <a:r>
              <a:rPr lang="uk-UA" dirty="0" err="1" smtClean="0"/>
              <a:t>педагогу-библиотекарю</a:t>
            </a:r>
            <a:r>
              <a:rPr lang="uk-UA" dirty="0" smtClean="0"/>
              <a:t> [Текст] / </a:t>
            </a:r>
            <a:r>
              <a:rPr lang="uk-UA" dirty="0" err="1" smtClean="0"/>
              <a:t>Кэрол</a:t>
            </a:r>
            <a:r>
              <a:rPr lang="uk-UA" dirty="0" smtClean="0"/>
              <a:t> С. </a:t>
            </a:r>
            <a:r>
              <a:rPr lang="uk-UA" dirty="0" err="1" smtClean="0"/>
              <a:t>Култхау</a:t>
            </a:r>
            <a:r>
              <a:rPr lang="uk-UA" dirty="0" smtClean="0"/>
              <a:t>, </a:t>
            </a:r>
            <a:r>
              <a:rPr lang="uk-UA" dirty="0" err="1" smtClean="0"/>
              <a:t>Лесли</a:t>
            </a:r>
            <a:r>
              <a:rPr lang="uk-UA" dirty="0" smtClean="0"/>
              <a:t> К. </a:t>
            </a:r>
            <a:r>
              <a:rPr lang="uk-UA" dirty="0" err="1" smtClean="0"/>
              <a:t>Маниотес</a:t>
            </a:r>
            <a:r>
              <a:rPr lang="uk-UA" dirty="0" smtClean="0"/>
              <a:t>, </a:t>
            </a:r>
            <a:r>
              <a:rPr lang="uk-UA" dirty="0" err="1" smtClean="0"/>
              <a:t>Энн</a:t>
            </a:r>
            <a:r>
              <a:rPr lang="uk-UA" dirty="0" smtClean="0"/>
              <a:t> К. </a:t>
            </a:r>
            <a:r>
              <a:rPr lang="uk-UA" dirty="0" err="1" smtClean="0"/>
              <a:t>Каспари</a:t>
            </a:r>
            <a:r>
              <a:rPr lang="uk-UA" dirty="0" smtClean="0"/>
              <a:t> ; [ред. В.В. </a:t>
            </a:r>
            <a:r>
              <a:rPr lang="uk-UA" dirty="0" err="1" smtClean="0"/>
              <a:t>Зверевич</a:t>
            </a:r>
            <a:r>
              <a:rPr lang="uk-UA" dirty="0" smtClean="0"/>
              <a:t>; пер. с англ. В.В. </a:t>
            </a:r>
            <a:r>
              <a:rPr lang="uk-UA" dirty="0" err="1" smtClean="0"/>
              <a:t>Зверевича</a:t>
            </a:r>
            <a:r>
              <a:rPr lang="uk-UA" dirty="0" smtClean="0"/>
              <a:t>, Т.О. </a:t>
            </a:r>
            <a:r>
              <a:rPr lang="uk-UA" dirty="0" err="1" smtClean="0"/>
              <a:t>Зверевич</a:t>
            </a:r>
            <a:r>
              <a:rPr lang="uk-UA" dirty="0" smtClean="0"/>
              <a:t>]. — М.: РШБА, 2016. — 280 с.: </a:t>
            </a:r>
            <a:r>
              <a:rPr lang="uk-UA" dirty="0" err="1" smtClean="0"/>
              <a:t>ил</a:t>
            </a:r>
            <a:r>
              <a:rPr lang="uk-UA" dirty="0" smtClean="0"/>
              <a:t>. — (</a:t>
            </a:r>
            <a:r>
              <a:rPr lang="uk-UA" dirty="0" err="1" smtClean="0"/>
              <a:t>Профессиональная</a:t>
            </a:r>
            <a:r>
              <a:rPr lang="uk-UA" dirty="0" smtClean="0"/>
              <a:t> </a:t>
            </a:r>
            <a:r>
              <a:rPr lang="uk-UA" dirty="0" err="1" smtClean="0"/>
              <a:t>библиотека</a:t>
            </a:r>
            <a:r>
              <a:rPr lang="uk-UA" dirty="0" smtClean="0"/>
              <a:t> </a:t>
            </a:r>
            <a:r>
              <a:rPr lang="uk-UA" dirty="0" err="1" smtClean="0"/>
              <a:t>школьного</a:t>
            </a:r>
            <a:r>
              <a:rPr lang="uk-UA" dirty="0" smtClean="0"/>
              <a:t> </a:t>
            </a:r>
            <a:r>
              <a:rPr lang="uk-UA" dirty="0" err="1" smtClean="0"/>
              <a:t>библиотекаря</a:t>
            </a:r>
            <a:r>
              <a:rPr lang="uk-UA" dirty="0" smtClean="0"/>
              <a:t>: </a:t>
            </a:r>
            <a:r>
              <a:rPr lang="uk-UA" dirty="0" err="1" smtClean="0"/>
              <a:t>Приложение</a:t>
            </a:r>
            <a:r>
              <a:rPr lang="uk-UA" dirty="0" smtClean="0"/>
              <a:t> к журналу «</a:t>
            </a:r>
            <a:r>
              <a:rPr lang="uk-UA" dirty="0" err="1" smtClean="0"/>
              <a:t>Школьная</a:t>
            </a:r>
            <a:r>
              <a:rPr lang="uk-UA" dirty="0" smtClean="0"/>
              <a:t> </a:t>
            </a:r>
            <a:r>
              <a:rPr lang="uk-UA" dirty="0" err="1" smtClean="0"/>
              <a:t>библиотека</a:t>
            </a:r>
            <a:r>
              <a:rPr lang="uk-UA" dirty="0" smtClean="0"/>
              <a:t>»: </a:t>
            </a:r>
            <a:r>
              <a:rPr lang="uk-UA" dirty="0" err="1" smtClean="0"/>
              <a:t>Серия</a:t>
            </a:r>
            <a:r>
              <a:rPr lang="uk-UA" smtClean="0"/>
              <a:t> 1; </a:t>
            </a:r>
            <a:r>
              <a:rPr lang="uk-UA" dirty="0" err="1" smtClean="0"/>
              <a:t>вып</a:t>
            </a:r>
            <a:r>
              <a:rPr lang="uk-UA" dirty="0" smtClean="0"/>
              <a:t>. 2). </a:t>
            </a:r>
          </a:p>
          <a:p>
            <a:pPr algn="just"/>
            <a:r>
              <a:rPr lang="uk-UA" dirty="0" err="1" smtClean="0"/>
              <a:t>Лоэртшер</a:t>
            </a:r>
            <a:r>
              <a:rPr lang="uk-UA" dirty="0" smtClean="0"/>
              <a:t>, </a:t>
            </a:r>
            <a:r>
              <a:rPr lang="uk-UA" dirty="0" err="1" smtClean="0"/>
              <a:t>Дэвид</a:t>
            </a:r>
            <a:r>
              <a:rPr lang="uk-UA" dirty="0" smtClean="0"/>
              <a:t>. </a:t>
            </a:r>
            <a:r>
              <a:rPr lang="uk-UA" dirty="0" err="1" smtClean="0"/>
              <a:t>Новое</a:t>
            </a:r>
            <a:r>
              <a:rPr lang="uk-UA" dirty="0" smtClean="0"/>
              <a:t> </a:t>
            </a:r>
            <a:r>
              <a:rPr lang="uk-UA" dirty="0" err="1" smtClean="0"/>
              <a:t>образовательное</a:t>
            </a:r>
            <a:r>
              <a:rPr lang="uk-UA" dirty="0" smtClean="0"/>
              <a:t> </a:t>
            </a:r>
            <a:r>
              <a:rPr lang="uk-UA" dirty="0" err="1" smtClean="0"/>
              <a:t>пространство</a:t>
            </a:r>
            <a:r>
              <a:rPr lang="uk-UA" dirty="0" smtClean="0"/>
              <a:t>: </a:t>
            </a:r>
            <a:r>
              <a:rPr lang="uk-UA" dirty="0" err="1" smtClean="0"/>
              <a:t>выигрывают</a:t>
            </a:r>
            <a:r>
              <a:rPr lang="uk-UA" dirty="0" smtClean="0"/>
              <a:t> </a:t>
            </a:r>
            <a:r>
              <a:rPr lang="uk-UA" dirty="0" err="1" smtClean="0"/>
              <a:t>учащиеся</a:t>
            </a:r>
            <a:r>
              <a:rPr lang="uk-UA" dirty="0" smtClean="0"/>
              <a:t>: В </a:t>
            </a:r>
            <a:r>
              <a:rPr lang="uk-UA" dirty="0" err="1" smtClean="0"/>
              <a:t>помощь</a:t>
            </a:r>
            <a:r>
              <a:rPr lang="uk-UA" dirty="0" smtClean="0"/>
              <a:t> педагогу-</a:t>
            </a:r>
            <a:r>
              <a:rPr lang="uk-UA" dirty="0" err="1" smtClean="0"/>
              <a:t>библиотекарю</a:t>
            </a:r>
            <a:r>
              <a:rPr lang="uk-UA" dirty="0" smtClean="0"/>
              <a:t> [Текст] / Д. </a:t>
            </a:r>
            <a:r>
              <a:rPr lang="uk-UA" dirty="0" err="1" smtClean="0"/>
              <a:t>Лоэртшер</a:t>
            </a:r>
            <a:r>
              <a:rPr lang="uk-UA" dirty="0" smtClean="0"/>
              <a:t>, К. </a:t>
            </a:r>
            <a:r>
              <a:rPr lang="uk-UA" dirty="0" err="1" smtClean="0"/>
              <a:t>Коклин</a:t>
            </a:r>
            <a:r>
              <a:rPr lang="uk-UA" dirty="0" smtClean="0"/>
              <a:t>, С. </a:t>
            </a:r>
            <a:r>
              <a:rPr lang="uk-UA" dirty="0" err="1" smtClean="0"/>
              <a:t>Цваан</a:t>
            </a:r>
            <a:r>
              <a:rPr lang="uk-UA" dirty="0" smtClean="0"/>
              <a:t>, Э. </a:t>
            </a:r>
            <a:r>
              <a:rPr lang="uk-UA" dirty="0" err="1" smtClean="0"/>
              <a:t>Розенфельд</a:t>
            </a:r>
            <a:r>
              <a:rPr lang="uk-UA" dirty="0" smtClean="0"/>
              <a:t>; [ред. В.В. </a:t>
            </a:r>
            <a:r>
              <a:rPr lang="uk-UA" dirty="0" err="1" smtClean="0"/>
              <a:t>Зверевич</a:t>
            </a:r>
            <a:r>
              <a:rPr lang="uk-UA" dirty="0" smtClean="0"/>
              <a:t>; пер. с англ. В.В. </a:t>
            </a:r>
            <a:r>
              <a:rPr lang="uk-UA" dirty="0" err="1" smtClean="0"/>
              <a:t>Зверевича</a:t>
            </a:r>
            <a:r>
              <a:rPr lang="uk-UA" dirty="0" smtClean="0"/>
              <a:t>, Т.О. </a:t>
            </a:r>
            <a:r>
              <a:rPr lang="uk-UA" dirty="0" err="1" smtClean="0"/>
              <a:t>Зверевич</a:t>
            </a:r>
            <a:r>
              <a:rPr lang="uk-UA" dirty="0" smtClean="0"/>
              <a:t>]. — М.: РШБА, 2015. — 304 с.: </a:t>
            </a:r>
            <a:r>
              <a:rPr lang="uk-UA" dirty="0" err="1" smtClean="0"/>
              <a:t>ил</a:t>
            </a:r>
            <a:r>
              <a:rPr lang="uk-UA" dirty="0" smtClean="0"/>
              <a:t>. — (</a:t>
            </a:r>
            <a:r>
              <a:rPr lang="uk-UA" dirty="0" err="1" smtClean="0"/>
              <a:t>Профессиональная</a:t>
            </a:r>
            <a:r>
              <a:rPr lang="uk-UA" dirty="0" smtClean="0"/>
              <a:t> </a:t>
            </a:r>
            <a:r>
              <a:rPr lang="uk-UA" dirty="0" err="1" smtClean="0"/>
              <a:t>библиотека</a:t>
            </a:r>
            <a:r>
              <a:rPr lang="uk-UA" dirty="0" smtClean="0"/>
              <a:t> </a:t>
            </a:r>
            <a:r>
              <a:rPr lang="uk-UA" dirty="0" err="1" smtClean="0"/>
              <a:t>школьного</a:t>
            </a:r>
            <a:r>
              <a:rPr lang="uk-UA" dirty="0" smtClean="0"/>
              <a:t> </a:t>
            </a:r>
            <a:r>
              <a:rPr lang="uk-UA" dirty="0" err="1" smtClean="0"/>
              <a:t>библиотекаря</a:t>
            </a:r>
            <a:r>
              <a:rPr lang="uk-UA" dirty="0" smtClean="0"/>
              <a:t>: </a:t>
            </a:r>
            <a:r>
              <a:rPr lang="uk-UA" dirty="0" err="1" smtClean="0"/>
              <a:t>Приложение</a:t>
            </a:r>
            <a:r>
              <a:rPr lang="uk-UA" dirty="0" smtClean="0"/>
              <a:t> к журналу «</a:t>
            </a:r>
            <a:r>
              <a:rPr lang="uk-UA" dirty="0" err="1" smtClean="0"/>
              <a:t>Школьная</a:t>
            </a:r>
            <a:r>
              <a:rPr lang="uk-UA" dirty="0" smtClean="0"/>
              <a:t> </a:t>
            </a:r>
            <a:r>
              <a:rPr lang="uk-UA" dirty="0" err="1" smtClean="0"/>
              <a:t>библиотека</a:t>
            </a:r>
            <a:r>
              <a:rPr lang="uk-UA" dirty="0" smtClean="0"/>
              <a:t>»: </a:t>
            </a:r>
            <a:r>
              <a:rPr lang="uk-UA" dirty="0" err="1" smtClean="0"/>
              <a:t>Серия</a:t>
            </a:r>
            <a:r>
              <a:rPr lang="uk-UA" dirty="0" smtClean="0"/>
              <a:t> 1 ; </a:t>
            </a:r>
            <a:r>
              <a:rPr lang="uk-UA" dirty="0" err="1" smtClean="0"/>
              <a:t>вып</a:t>
            </a:r>
            <a:r>
              <a:rPr lang="uk-UA" dirty="0" smtClean="0"/>
              <a:t>. 6). </a:t>
            </a:r>
          </a:p>
          <a:p>
            <a:pPr algn="just"/>
            <a:r>
              <a:rPr lang="uk-UA" dirty="0" err="1" smtClean="0"/>
              <a:t>Сайкс</a:t>
            </a:r>
            <a:r>
              <a:rPr lang="uk-UA" dirty="0" smtClean="0"/>
              <a:t>, </a:t>
            </a:r>
            <a:r>
              <a:rPr lang="uk-UA" dirty="0" err="1" smtClean="0"/>
              <a:t>Джудит</a:t>
            </a:r>
            <a:r>
              <a:rPr lang="uk-UA" dirty="0" smtClean="0"/>
              <a:t> Анна. </a:t>
            </a:r>
            <a:r>
              <a:rPr lang="uk-UA" dirty="0" err="1" smtClean="0"/>
              <a:t>Школьные</a:t>
            </a:r>
            <a:r>
              <a:rPr lang="uk-UA" dirty="0" smtClean="0"/>
              <a:t> </a:t>
            </a:r>
            <a:r>
              <a:rPr lang="uk-UA" dirty="0" err="1" smtClean="0"/>
              <a:t>библиотеки</a:t>
            </a:r>
            <a:r>
              <a:rPr lang="uk-UA" dirty="0" smtClean="0"/>
              <a:t>, </a:t>
            </a:r>
            <a:r>
              <a:rPr lang="uk-UA" dirty="0" err="1" smtClean="0"/>
              <a:t>дружественные</a:t>
            </a:r>
            <a:r>
              <a:rPr lang="uk-UA" dirty="0" smtClean="0"/>
              <a:t> </a:t>
            </a:r>
            <a:r>
              <a:rPr lang="uk-UA" dirty="0" err="1" smtClean="0"/>
              <a:t>мозгу</a:t>
            </a:r>
            <a:r>
              <a:rPr lang="uk-UA" dirty="0" smtClean="0"/>
              <a:t> / Д. А. </a:t>
            </a:r>
            <a:r>
              <a:rPr lang="uk-UA" dirty="0" err="1" smtClean="0"/>
              <a:t>Сайкс</a:t>
            </a:r>
            <a:r>
              <a:rPr lang="uk-UA" dirty="0" smtClean="0"/>
              <a:t>; </a:t>
            </a:r>
            <a:r>
              <a:rPr lang="uk-UA" dirty="0" err="1" smtClean="0"/>
              <a:t>науч</a:t>
            </a:r>
            <a:r>
              <a:rPr lang="uk-UA" dirty="0" smtClean="0"/>
              <a:t>. ред. В.В. </a:t>
            </a:r>
            <a:r>
              <a:rPr lang="uk-UA" dirty="0" err="1" smtClean="0"/>
              <a:t>Зверевич</a:t>
            </a:r>
            <a:r>
              <a:rPr lang="uk-UA" dirty="0" smtClean="0"/>
              <a:t>; пер. В.В. </a:t>
            </a:r>
            <a:r>
              <a:rPr lang="uk-UA" dirty="0" err="1" smtClean="0"/>
              <a:t>Зверевич</a:t>
            </a:r>
            <a:r>
              <a:rPr lang="uk-UA" dirty="0" smtClean="0"/>
              <a:t>, Т.О. </a:t>
            </a:r>
            <a:r>
              <a:rPr lang="uk-UA" dirty="0" err="1" smtClean="0"/>
              <a:t>Зверевич</a:t>
            </a:r>
            <a:r>
              <a:rPr lang="uk-UA" dirty="0" smtClean="0"/>
              <a:t>. – М.: РШБА, 2014. – 152 с. – (</a:t>
            </a:r>
            <a:r>
              <a:rPr lang="uk-UA" dirty="0" err="1" smtClean="0"/>
              <a:t>Серия</a:t>
            </a:r>
            <a:r>
              <a:rPr lang="uk-UA" dirty="0" smtClean="0"/>
              <a:t> «В </a:t>
            </a:r>
            <a:r>
              <a:rPr lang="uk-UA" dirty="0" err="1" smtClean="0"/>
              <a:t>помощь</a:t>
            </a:r>
            <a:r>
              <a:rPr lang="uk-UA" dirty="0" smtClean="0"/>
              <a:t> </a:t>
            </a:r>
            <a:r>
              <a:rPr lang="uk-UA" dirty="0" err="1" smtClean="0"/>
              <a:t>педагогу-библиотекарю</a:t>
            </a:r>
            <a:r>
              <a:rPr lang="uk-UA" dirty="0" smtClean="0"/>
              <a:t>», </a:t>
            </a:r>
            <a:r>
              <a:rPr lang="uk-UA" dirty="0" err="1" smtClean="0"/>
              <a:t>вып</a:t>
            </a:r>
            <a:r>
              <a:rPr lang="uk-UA" dirty="0" smtClean="0"/>
              <a:t>. 7).</a:t>
            </a:r>
          </a:p>
          <a:p>
            <a:pPr algn="just"/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Корисні покликання</a:t>
            </a:r>
            <a:endParaRPr lang="uk-UA" dirty="0"/>
          </a:p>
        </p:txBody>
      </p:sp>
      <p:pic>
        <p:nvPicPr>
          <p:cNvPr id="2050" name="Picture 2" descr="C:\Users\Галя\Desktop\декларация школьн б-рей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0" y="1993900"/>
            <a:ext cx="5461000" cy="4152900"/>
          </a:xfrm>
          <a:prstGeom prst="rect">
            <a:avLst/>
          </a:prstGeom>
          <a:noFill/>
        </p:spPr>
      </p:pic>
      <p:pic>
        <p:nvPicPr>
          <p:cNvPr id="6" name="Picture 2" descr="C:\Users\Галя\Desktop\свот-аналіз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917700"/>
            <a:ext cx="4800600" cy="4292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s://static.tildacdn.com/tild3035-6531-4365-b134-626336366536/matrixuploadinformation600x3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7312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Цифровий куратор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ЗНАТИ</a:t>
            </a:r>
          </a:p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характеристики </a:t>
            </a:r>
            <a:r>
              <a:rPr lang="ru-RU" dirty="0" err="1" smtClean="0"/>
              <a:t>мобільних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, </a:t>
            </a:r>
            <a:r>
              <a:rPr lang="ru-RU" dirty="0" err="1" smtClean="0"/>
              <a:t>призначених</a:t>
            </a:r>
            <a:r>
              <a:rPr lang="ru-RU" dirty="0" smtClean="0"/>
              <a:t> для </a:t>
            </a:r>
            <a:r>
              <a:rPr lang="ru-RU" dirty="0" err="1" smtClean="0"/>
              <a:t>користувача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операційних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файлових</a:t>
            </a:r>
            <a:r>
              <a:rPr lang="ru-RU" dirty="0" smtClean="0"/>
              <a:t> систем;</a:t>
            </a:r>
          </a:p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в пакет </a:t>
            </a:r>
            <a:r>
              <a:rPr lang="ru-RU" dirty="0" err="1" smtClean="0"/>
              <a:t>типових</a:t>
            </a:r>
            <a:r>
              <a:rPr lang="ru-RU" dirty="0" smtClean="0"/>
              <a:t> </a:t>
            </a:r>
            <a:r>
              <a:rPr lang="ru-RU" dirty="0" err="1" smtClean="0"/>
              <a:t>додатків</a:t>
            </a:r>
            <a:r>
              <a:rPr lang="ru-RU" dirty="0" smtClean="0"/>
              <a:t> в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операційної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текстової</a:t>
            </a:r>
            <a:r>
              <a:rPr lang="ru-RU" dirty="0" smtClean="0"/>
              <a:t>,  </a:t>
            </a:r>
            <a:r>
              <a:rPr lang="ru-RU" dirty="0" err="1" smtClean="0"/>
              <a:t>числової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графічної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онлайн-сервіси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портали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муніципальних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карт,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платежів</a:t>
            </a:r>
            <a:r>
              <a:rPr lang="ru-RU" dirty="0" smtClean="0"/>
              <a:t>,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черг</a:t>
            </a:r>
            <a:r>
              <a:rPr lang="ru-RU" dirty="0" smtClean="0"/>
              <a:t>,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приймальні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8021" y="1556793"/>
            <a:ext cx="53848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УМІТИ</a:t>
            </a:r>
            <a:endParaRPr lang="ru-RU" dirty="0" smtClean="0"/>
          </a:p>
          <a:p>
            <a:r>
              <a:rPr lang="ru-RU" dirty="0" err="1" smtClean="0"/>
              <a:t>уточнювати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формалізувати</a:t>
            </a:r>
            <a:r>
              <a:rPr lang="ru-RU" dirty="0" smtClean="0"/>
              <a:t> проблему,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зіткнувся</a:t>
            </a:r>
            <a:r>
              <a:rPr lang="ru-RU" dirty="0" smtClean="0"/>
              <a:t> </a:t>
            </a:r>
            <a:r>
              <a:rPr lang="ru-RU" dirty="0" err="1" smtClean="0"/>
              <a:t>громадянин</a:t>
            </a:r>
            <a:r>
              <a:rPr lang="ru-RU" dirty="0" smtClean="0"/>
              <a:t>,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діалогу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ним;</a:t>
            </a:r>
          </a:p>
          <a:p>
            <a:r>
              <a:rPr lang="ru-RU" dirty="0" err="1" smtClean="0"/>
              <a:t>організовувати</a:t>
            </a:r>
            <a:r>
              <a:rPr lang="ru-RU" dirty="0" smtClean="0"/>
              <a:t> </a:t>
            </a:r>
            <a:r>
              <a:rPr lang="ru-RU" dirty="0" err="1" smtClean="0"/>
              <a:t>консультування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обмеженими</a:t>
            </a:r>
            <a:r>
              <a:rPr lang="ru-RU" dirty="0" smtClean="0"/>
              <a:t> </a:t>
            </a:r>
            <a:r>
              <a:rPr lang="ru-RU" dirty="0" err="1" smtClean="0"/>
              <a:t>можливостями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залученням</a:t>
            </a:r>
            <a:r>
              <a:rPr lang="ru-RU" dirty="0" smtClean="0"/>
              <a:t> </a:t>
            </a:r>
            <a:r>
              <a:rPr lang="ru-RU" dirty="0" err="1" smtClean="0"/>
              <a:t>фахівців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оформляти</a:t>
            </a:r>
            <a:r>
              <a:rPr lang="ru-RU" dirty="0" smtClean="0"/>
              <a:t> заявки на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консультаційних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встановлених</a:t>
            </a:r>
            <a:r>
              <a:rPr lang="ru-RU" dirty="0" smtClean="0"/>
              <a:t> форм;</a:t>
            </a:r>
          </a:p>
          <a:p>
            <a:r>
              <a:rPr lang="ru-RU" dirty="0" err="1" smtClean="0"/>
              <a:t>обробляти</a:t>
            </a:r>
            <a:r>
              <a:rPr lang="ru-RU" dirty="0" smtClean="0"/>
              <a:t> </a:t>
            </a:r>
            <a:r>
              <a:rPr lang="ru-RU" dirty="0" err="1" smtClean="0"/>
              <a:t>персональні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дотриманням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, </a:t>
            </a:r>
            <a:r>
              <a:rPr lang="ru-RU" dirty="0" err="1" smtClean="0"/>
              <a:t>встановлених</a:t>
            </a:r>
            <a:r>
              <a:rPr lang="ru-RU" dirty="0" smtClean="0"/>
              <a:t> </a:t>
            </a:r>
            <a:r>
              <a:rPr lang="ru-RU" dirty="0" err="1" smtClean="0"/>
              <a:t>законодавством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надавати</a:t>
            </a:r>
            <a:r>
              <a:rPr lang="ru-RU" dirty="0" smtClean="0"/>
              <a:t> </a:t>
            </a:r>
            <a:r>
              <a:rPr lang="ru-RU" dirty="0" err="1" smtClean="0"/>
              <a:t>консультативну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, </a:t>
            </a:r>
            <a:r>
              <a:rPr lang="ru-RU" dirty="0" err="1" smtClean="0"/>
              <a:t>пов'язану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оперированием </a:t>
            </a:r>
            <a:r>
              <a:rPr lang="ru-RU" dirty="0" err="1" smtClean="0"/>
              <a:t>персональними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 самими </a:t>
            </a:r>
            <a:r>
              <a:rPr lang="ru-RU" dirty="0" err="1" smtClean="0"/>
              <a:t>користувачами</a:t>
            </a:r>
            <a:r>
              <a:rPr lang="ru-RU" dirty="0" smtClean="0"/>
              <a:t> (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захистом</a:t>
            </a:r>
            <a:r>
              <a:rPr lang="ru-RU" dirty="0" smtClean="0"/>
              <a:t>) при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інтернет-сервісами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Три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периоди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базової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шкільної</a:t>
            </a:r>
            <a:r>
              <a:rPr lang="ru-RU" dirty="0" smtClean="0"/>
              <a:t> </a:t>
            </a:r>
            <a:r>
              <a:rPr lang="ru-RU" dirty="0" err="1" smtClean="0"/>
              <a:t>бібліотеки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Підготовчий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/>
              <a:t>(Х - ХVII </a:t>
            </a:r>
            <a:r>
              <a:rPr lang="ru-RU" dirty="0" smtClean="0"/>
              <a:t>ст.). </a:t>
            </a:r>
            <a:endParaRPr lang="ru-RU" dirty="0" smtClean="0"/>
          </a:p>
          <a:p>
            <a:r>
              <a:rPr lang="ru-RU" dirty="0" err="1" smtClean="0"/>
              <a:t>Организаційний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/>
              <a:t>(Х VIII – ХIХ </a:t>
            </a:r>
            <a:r>
              <a:rPr lang="ru-RU" dirty="0" smtClean="0"/>
              <a:t>ст.). </a:t>
            </a:r>
            <a:endParaRPr lang="ru-RU" dirty="0" smtClean="0"/>
          </a:p>
          <a:p>
            <a:r>
              <a:rPr lang="ru-RU" dirty="0" err="1" smtClean="0"/>
              <a:t>Класичний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 smtClean="0"/>
              <a:t>кінець</a:t>
            </a:r>
            <a:r>
              <a:rPr lang="ru-RU" dirty="0" smtClean="0"/>
              <a:t> </a:t>
            </a:r>
            <a:r>
              <a:rPr lang="ru-RU" dirty="0"/>
              <a:t>ХIХ – ХХ </a:t>
            </a:r>
            <a:r>
              <a:rPr lang="ru-RU" dirty="0" err="1" smtClean="0"/>
              <a:t>ст</a:t>
            </a:r>
            <a:r>
              <a:rPr lang="ru-RU" dirty="0" smtClean="0"/>
              <a:t>).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ПЕРЕТВОРЮВАЛЬНИЙ ….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7296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НАПРИ</a:t>
            </a:r>
            <a:r>
              <a:rPr lang="uk-UA" dirty="0" smtClean="0"/>
              <a:t>КІНЦІ </a:t>
            </a:r>
            <a:r>
              <a:rPr lang="uk-UA" dirty="0" smtClean="0"/>
              <a:t>ТУНЕЛЮ ЗАВЖДИ СВІТЛО ..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effectLst/>
              </a:rPr>
              <a:t>Моделі</a:t>
            </a:r>
            <a:r>
              <a:rPr lang="ru-RU" i="1" dirty="0" smtClean="0">
                <a:effectLst/>
              </a:rPr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60917" y="1557338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21612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 модель – </a:t>
            </a:r>
            <a:r>
              <a:rPr lang="ru-RU" dirty="0" err="1"/>
              <a:t>інноваційна</a:t>
            </a:r>
            <a:r>
              <a:rPr lang="ru-RU" dirty="0"/>
              <a:t>, широкий </a:t>
            </a:r>
            <a:r>
              <a:rPr lang="ru-RU" dirty="0" err="1"/>
              <a:t>структурний</a:t>
            </a:r>
            <a:r>
              <a:rPr lang="ru-RU" dirty="0"/>
              <a:t> </a:t>
            </a:r>
            <a:r>
              <a:rPr lang="ru-RU" dirty="0" err="1"/>
              <a:t>діапазон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Бібліотека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 smtClean="0"/>
              <a:t>бібліотекар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 smtClean="0"/>
              <a:t>фонди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 smtClean="0"/>
              <a:t>користувач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Медіатека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 smtClean="0"/>
              <a:t>медіатекар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 smtClean="0"/>
              <a:t>медіаматеріали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 smtClean="0"/>
              <a:t>користувач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Інтернет</a:t>
            </a:r>
            <a:r>
              <a:rPr lang="ru-RU" dirty="0" smtClean="0"/>
              <a:t> (у </a:t>
            </a:r>
            <a:r>
              <a:rPr lang="ru-RU" dirty="0" err="1" smtClean="0"/>
              <a:t>бібліотеці</a:t>
            </a:r>
            <a:r>
              <a:rPr lang="ru-RU" dirty="0" smtClean="0"/>
              <a:t> </a:t>
            </a:r>
            <a:r>
              <a:rPr lang="ru-RU" dirty="0"/>
              <a:t>) – </a:t>
            </a:r>
            <a:r>
              <a:rPr lang="ru-RU" dirty="0" err="1" smtClean="0"/>
              <a:t>інформаційні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– </a:t>
            </a:r>
            <a:r>
              <a:rPr lang="ru-RU" dirty="0" err="1" smtClean="0"/>
              <a:t>користувач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Інтернет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 smtClean="0"/>
              <a:t>бібліотекар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 smtClean="0"/>
              <a:t>інформаційні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 smtClean="0"/>
              <a:t>користувач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3054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 smtClean="0">
                <a:solidFill>
                  <a:srgbClr val="124262"/>
                </a:solidFill>
              </a:rPr>
              <a:t>VUCA</a:t>
            </a:r>
            <a:r>
              <a:rPr lang="en-US" b="0" dirty="0" smtClean="0">
                <a:solidFill>
                  <a:srgbClr val="124262"/>
                </a:solidFill>
                <a:latin typeface="Arial"/>
                <a:cs typeface="Arial"/>
              </a:rPr>
              <a:t>-</a:t>
            </a:r>
            <a:r>
              <a:rPr lang="uk-UA" b="0" dirty="0" smtClean="0">
                <a:solidFill>
                  <a:srgbClr val="124262"/>
                </a:solidFill>
                <a:latin typeface="Arial"/>
                <a:cs typeface="Arial"/>
              </a:rPr>
              <a:t>світ</a:t>
            </a:r>
            <a:endParaRPr lang="uk-UA" dirty="0"/>
          </a:p>
        </p:txBody>
      </p:sp>
      <p:sp>
        <p:nvSpPr>
          <p:cNvPr id="4" name="object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768350" marR="2637790" indent="-756285">
              <a:lnSpc>
                <a:spcPct val="100000"/>
              </a:lnSpc>
              <a:spcBef>
                <a:spcPts val="100"/>
              </a:spcBef>
            </a:pP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volatility </a:t>
            </a:r>
            <a:r>
              <a:rPr lang="en-US" b="1" spc="-1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uk-UA" b="1" spc="-10" dirty="0" smtClean="0">
                <a:solidFill>
                  <a:srgbClr val="FF0000"/>
                </a:solidFill>
                <a:latin typeface="Arial"/>
                <a:cs typeface="Arial"/>
              </a:rPr>
              <a:t>нестабільність)  </a:t>
            </a:r>
          </a:p>
          <a:p>
            <a:pPr marL="768350" marR="2637790" indent="-756285">
              <a:lnSpc>
                <a:spcPct val="100000"/>
              </a:lnSpc>
              <a:spcBef>
                <a:spcPts val="100"/>
              </a:spcBef>
            </a:pPr>
            <a:r>
              <a:rPr lang="en-US" b="1" spc="-5" dirty="0" smtClean="0">
                <a:solidFill>
                  <a:srgbClr val="D75F0D"/>
                </a:solidFill>
                <a:latin typeface="Arial"/>
                <a:cs typeface="Arial"/>
              </a:rPr>
              <a:t>uncertainty</a:t>
            </a:r>
            <a:r>
              <a:rPr lang="en-US" b="1" spc="-15" dirty="0" smtClean="0">
                <a:solidFill>
                  <a:srgbClr val="D75F0D"/>
                </a:solidFill>
                <a:latin typeface="Arial"/>
                <a:cs typeface="Arial"/>
              </a:rPr>
              <a:t> </a:t>
            </a:r>
            <a:r>
              <a:rPr lang="en-US" b="1" spc="-10" dirty="0" smtClean="0">
                <a:solidFill>
                  <a:srgbClr val="D75F0D"/>
                </a:solidFill>
                <a:latin typeface="Arial"/>
                <a:cs typeface="Arial"/>
              </a:rPr>
              <a:t>(</a:t>
            </a:r>
            <a:r>
              <a:rPr lang="uk-UA" b="1" spc="-10" dirty="0" smtClean="0">
                <a:solidFill>
                  <a:srgbClr val="D75F0D"/>
                </a:solidFill>
                <a:latin typeface="Arial"/>
                <a:cs typeface="Arial"/>
              </a:rPr>
              <a:t>невизначеність)</a:t>
            </a:r>
            <a:endParaRPr lang="uk-UA" dirty="0" smtClean="0">
              <a:latin typeface="Arial"/>
              <a:cs typeface="Arial"/>
            </a:endParaRPr>
          </a:p>
          <a:p>
            <a:pPr marL="768350" marR="2637790" indent="-756285">
              <a:lnSpc>
                <a:spcPct val="100000"/>
              </a:lnSpc>
              <a:spcBef>
                <a:spcPts val="100"/>
              </a:spcBef>
            </a:pPr>
            <a:r>
              <a:rPr lang="en-US" b="1" dirty="0" smtClean="0">
                <a:solidFill>
                  <a:srgbClr val="0033CC"/>
                </a:solidFill>
                <a:latin typeface="Arial"/>
                <a:cs typeface="Arial"/>
              </a:rPr>
              <a:t>complexity</a:t>
            </a:r>
            <a:r>
              <a:rPr lang="en-US" b="1" spc="-20" dirty="0" smtClean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lang="en-US" b="1" spc="-15" dirty="0" smtClean="0">
                <a:solidFill>
                  <a:srgbClr val="0033CC"/>
                </a:solidFill>
                <a:latin typeface="Arial"/>
                <a:cs typeface="Arial"/>
              </a:rPr>
              <a:t>(</a:t>
            </a:r>
            <a:r>
              <a:rPr lang="uk-UA" b="1" spc="-15" dirty="0" smtClean="0">
                <a:solidFill>
                  <a:srgbClr val="0033CC"/>
                </a:solidFill>
                <a:latin typeface="Arial"/>
                <a:cs typeface="Arial"/>
              </a:rPr>
              <a:t>складність)</a:t>
            </a:r>
          </a:p>
          <a:p>
            <a:pPr marL="768350" marR="2637790" indent="-756285">
              <a:lnSpc>
                <a:spcPct val="100000"/>
              </a:lnSpc>
              <a:spcBef>
                <a:spcPts val="100"/>
              </a:spcBef>
            </a:pPr>
            <a:r>
              <a:rPr lang="en-US" b="1" spc="-5" dirty="0" smtClean="0">
                <a:solidFill>
                  <a:srgbClr val="6F2F9F"/>
                </a:solidFill>
                <a:latin typeface="Arial"/>
                <a:cs typeface="Arial"/>
              </a:rPr>
              <a:t>ambiguity </a:t>
            </a:r>
            <a:r>
              <a:rPr lang="en-US" b="1" spc="-10" dirty="0" smtClean="0">
                <a:solidFill>
                  <a:srgbClr val="6F2F9F"/>
                </a:solidFill>
                <a:latin typeface="Arial"/>
                <a:cs typeface="Arial"/>
              </a:rPr>
              <a:t>(</a:t>
            </a:r>
            <a:r>
              <a:rPr lang="uk-UA" b="1" spc="-10" dirty="0" smtClean="0">
                <a:solidFill>
                  <a:srgbClr val="6F2F9F"/>
                </a:solidFill>
                <a:latin typeface="Arial"/>
                <a:cs typeface="Arial"/>
              </a:rPr>
              <a:t>неясність, двозначність</a:t>
            </a:r>
            <a:r>
              <a:rPr lang="uk-UA" b="1" spc="-20" dirty="0" smtClean="0">
                <a:solidFill>
                  <a:srgbClr val="6F2F9F"/>
                </a:solidFill>
                <a:latin typeface="Arial"/>
                <a:cs typeface="Arial"/>
              </a:rPr>
              <a:t>)</a:t>
            </a:r>
            <a:endParaRPr lang="uk-UA" dirty="0" smtClean="0">
              <a:latin typeface="Arial"/>
              <a:cs typeface="Arial"/>
            </a:endParaRP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30716"/>
            <a:ext cx="11926111" cy="1175709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Всемережжя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бібліотеки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i="1" dirty="0" err="1" smtClean="0"/>
              <a:t>Апокаліпсіс</a:t>
            </a:r>
            <a:r>
              <a:rPr lang="ru-RU" i="1" dirty="0" smtClean="0"/>
              <a:t> 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err="1" smtClean="0"/>
              <a:t>ренесанс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Бібліотека закладу освіти як середовище когнітивного розвитку </a:t>
            </a:r>
            <a:endParaRPr lang="uk-UA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34123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Дело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Дело1.potx" id="{284C3DEC-DD85-4025-9024-CB049B112870}" vid="{78EE2A63-D0CC-41C1-957B-E42755215D8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Дело2</Template>
  <TotalTime>27</TotalTime>
  <Words>1493</Words>
  <Application>Microsoft Office PowerPoint</Application>
  <PresentationFormat>Произвольный</PresentationFormat>
  <Paragraphs>158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Дело2</vt:lpstr>
      <vt:lpstr>Когнітивна функція бібліотек ЗЗСО як одна із стратегій розвитку їх діяльності</vt:lpstr>
      <vt:lpstr>ПРОБЛЕМА</vt:lpstr>
      <vt:lpstr>Слайд 3</vt:lpstr>
      <vt:lpstr>Три основні периоди розвитку базової моделі шкільної бібліотеки</vt:lpstr>
      <vt:lpstr>Моделі </vt:lpstr>
      <vt:lpstr>4 модель – інноваційна, широкий структурний діапазон </vt:lpstr>
      <vt:lpstr>VUCA-світ</vt:lpstr>
      <vt:lpstr>Всемережжя і бібліотеки</vt:lpstr>
      <vt:lpstr>  Бібліотека закладу освіти як середовище когнітивного розвитку </vt:lpstr>
      <vt:lpstr>Бібліотека - це вдала метафора для позначення функцій мозку</vt:lpstr>
      <vt:lpstr>Когнітивний підхід у навчанні</vt:lpstr>
      <vt:lpstr>Девіз</vt:lpstr>
      <vt:lpstr>Статус Всемережжя</vt:lpstr>
      <vt:lpstr>Слайд 14</vt:lpstr>
      <vt:lpstr>Інформаційна грамотність людини як здатність «знати, як вчитися» </vt:lpstr>
      <vt:lpstr>Бібліотека як дала метафора для позначення функцій мозку</vt:lpstr>
      <vt:lpstr>Давайте вчитися!</vt:lpstr>
      <vt:lpstr>Слайд 18</vt:lpstr>
      <vt:lpstr>Когнітивний підхід</vt:lpstr>
      <vt:lpstr>Слайд 20</vt:lpstr>
      <vt:lpstr>Александр Остапов</vt:lpstr>
      <vt:lpstr>Татьяна Жукова</vt:lpstr>
      <vt:lpstr>Інтелектуальна складність </vt:lpstr>
      <vt:lpstr>7 принципів діяльності бібліотек ЗЗСО</vt:lpstr>
      <vt:lpstr>Тренди майбутніх дій бібліотек ЗЗСО</vt:lpstr>
      <vt:lpstr>План дій на найближчу перспективу</vt:lpstr>
      <vt:lpstr>Слайд 27</vt:lpstr>
      <vt:lpstr>  Когнітивний напрям як можлива стратегія і тактика діяльності освітянської бібліотеки</vt:lpstr>
      <vt:lpstr>Дії бібліотечних «цифрових мігрантів» </vt:lpstr>
      <vt:lpstr>Можливі дії бібліотек</vt:lpstr>
      <vt:lpstr>Інформаційне забезпечення</vt:lpstr>
      <vt:lpstr>Потенційна аудиторія</vt:lpstr>
      <vt:lpstr>Завдання бібліотеки</vt:lpstr>
      <vt:lpstr>Потрібні вчителі-бібліотекарі, які можуть кваліфіковано</vt:lpstr>
      <vt:lpstr>Цілісне мислення, або “золотий ключик" творчості</vt:lpstr>
      <vt:lpstr>Література</vt:lpstr>
      <vt:lpstr>Корисні покликання</vt:lpstr>
      <vt:lpstr>Слайд 38</vt:lpstr>
      <vt:lpstr>Цифровий куратор</vt:lpstr>
      <vt:lpstr>НАПРИКІНЦІ ТУНЕЛЮ ЗАВЖДИ СВІТЛО 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Деловой</dc:title>
  <dc:creator>Эрика</dc:creator>
  <cp:lastModifiedBy>Галя</cp:lastModifiedBy>
  <cp:revision>4</cp:revision>
  <dcterms:created xsi:type="dcterms:W3CDTF">2020-10-09T18:14:54Z</dcterms:created>
  <dcterms:modified xsi:type="dcterms:W3CDTF">2021-08-18T08:52:50Z</dcterms:modified>
</cp:coreProperties>
</file>